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6"/>
  </p:notesMasterIdLst>
  <p:handoutMasterIdLst>
    <p:handoutMasterId r:id="rId37"/>
  </p:handoutMasterIdLst>
  <p:sldIdLst>
    <p:sldId id="256" r:id="rId2"/>
    <p:sldId id="258" r:id="rId3"/>
    <p:sldId id="260" r:id="rId4"/>
    <p:sldId id="285" r:id="rId5"/>
    <p:sldId id="287" r:id="rId6"/>
    <p:sldId id="291" r:id="rId7"/>
    <p:sldId id="297" r:id="rId8"/>
    <p:sldId id="313" r:id="rId9"/>
    <p:sldId id="314" r:id="rId10"/>
    <p:sldId id="315" r:id="rId11"/>
    <p:sldId id="292" r:id="rId12"/>
    <p:sldId id="293" r:id="rId13"/>
    <p:sldId id="295" r:id="rId14"/>
    <p:sldId id="290" r:id="rId15"/>
    <p:sldId id="289" r:id="rId16"/>
    <p:sldId id="316" r:id="rId17"/>
    <p:sldId id="301" r:id="rId18"/>
    <p:sldId id="296" r:id="rId19"/>
    <p:sldId id="300" r:id="rId20"/>
    <p:sldId id="323" r:id="rId21"/>
    <p:sldId id="324" r:id="rId22"/>
    <p:sldId id="325" r:id="rId23"/>
    <p:sldId id="306" r:id="rId24"/>
    <p:sldId id="308" r:id="rId25"/>
    <p:sldId id="309" r:id="rId26"/>
    <p:sldId id="310" r:id="rId27"/>
    <p:sldId id="326" r:id="rId28"/>
    <p:sldId id="311" r:id="rId29"/>
    <p:sldId id="312" r:id="rId30"/>
    <p:sldId id="317" r:id="rId31"/>
    <p:sldId id="318" r:id="rId32"/>
    <p:sldId id="319" r:id="rId33"/>
    <p:sldId id="321" r:id="rId34"/>
    <p:sldId id="320" r:id="rId35"/>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仲豪" initials="陈" lastIdx="3" clrIdx="0">
    <p:extLst>
      <p:ext uri="{19B8F6BF-5375-455C-9EA6-DF929625EA0E}">
        <p15:presenceInfo xmlns:p15="http://schemas.microsoft.com/office/powerpoint/2012/main" userId="ddb4abfb18214c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65" d="100"/>
          <a:sy n="65" d="100"/>
        </p:scale>
        <p:origin x="1180" y="32"/>
      </p:cViewPr>
      <p:guideLst/>
    </p:cSldViewPr>
  </p:slideViewPr>
  <p:notesTextViewPr>
    <p:cViewPr>
      <p:scale>
        <a:sx n="1" d="1"/>
        <a:sy n="1" d="1"/>
      </p:scale>
      <p:origin x="0" y="0"/>
    </p:cViewPr>
  </p:notesTextViewPr>
  <p:notesViewPr>
    <p:cSldViewPr snapToGrid="0">
      <p:cViewPr varScale="1">
        <p:scale>
          <a:sx n="70" d="100"/>
          <a:sy n="70" d="100"/>
        </p:scale>
        <p:origin x="25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05T21:33:27.382" idx="1">
    <p:pos x="10" y="10"/>
    <p:text>此处应有照片插入</p:text>
    <p:extLst>
      <p:ext uri="{C676402C-5697-4E1C-873F-D02D1690AC5C}">
        <p15:threadingInfo xmlns:p15="http://schemas.microsoft.com/office/powerpoint/2012/main" timeZoneBias="-480"/>
      </p:ext>
    </p:extLst>
  </p:cm>
  <p:cm authorId="1" dt="2020-01-05T21:33:37.107" idx="2">
    <p:pos x="146" y="146"/>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06T13:35:15.045" idx="3">
    <p:pos x="1629" y="2173"/>
    <p:text>此处应有作息表示例</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96566E-A135-47C5-B666-D77ED219465C}" type="datetimeFigureOut">
              <a:rPr lang="zh-CN" altLang="en-US" smtClean="0"/>
              <a:t>2021/1/10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0E1E66-0EA3-46B4-8216-B1B8BE711FF1}" type="slidenum">
              <a:rPr lang="zh-CN" altLang="en-US" smtClean="0"/>
              <a:t>‹#›</a:t>
            </a:fld>
            <a:endParaRPr lang="zh-CN" altLang="en-US"/>
          </a:p>
        </p:txBody>
      </p:sp>
    </p:spTree>
    <p:extLst>
      <p:ext uri="{BB962C8B-B14F-4D97-AF65-F5344CB8AC3E}">
        <p14:creationId xmlns:p14="http://schemas.microsoft.com/office/powerpoint/2010/main" val="108029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0BAA7-22A5-49C2-BA97-E6B0C9CFDA3C}" type="datetimeFigureOut">
              <a:rPr lang="zh-CN" altLang="en-US" smtClean="0"/>
              <a:t>2021/1/10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9F56C-685E-485A-BF04-BF7465453AF0}" type="slidenum">
              <a:rPr lang="zh-CN" altLang="en-US" smtClean="0"/>
              <a:t>‹#›</a:t>
            </a:fld>
            <a:endParaRPr lang="zh-CN" altLang="en-US"/>
          </a:p>
        </p:txBody>
      </p:sp>
    </p:spTree>
    <p:extLst>
      <p:ext uri="{BB962C8B-B14F-4D97-AF65-F5344CB8AC3E}">
        <p14:creationId xmlns:p14="http://schemas.microsoft.com/office/powerpoint/2010/main" val="48584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1</a:t>
            </a:fld>
            <a:endParaRPr lang="zh-CN" altLang="en-US"/>
          </a:p>
        </p:txBody>
      </p:sp>
    </p:spTree>
    <p:extLst>
      <p:ext uri="{BB962C8B-B14F-4D97-AF65-F5344CB8AC3E}">
        <p14:creationId xmlns:p14="http://schemas.microsoft.com/office/powerpoint/2010/main" val="796170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2</a:t>
            </a:fld>
            <a:endParaRPr lang="zh-CN" altLang="en-US"/>
          </a:p>
        </p:txBody>
      </p:sp>
    </p:spTree>
    <p:extLst>
      <p:ext uri="{BB962C8B-B14F-4D97-AF65-F5344CB8AC3E}">
        <p14:creationId xmlns:p14="http://schemas.microsoft.com/office/powerpoint/2010/main" val="4208248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3</a:t>
            </a:fld>
            <a:endParaRPr lang="zh-CN" altLang="en-US"/>
          </a:p>
        </p:txBody>
      </p:sp>
    </p:spTree>
    <p:extLst>
      <p:ext uri="{BB962C8B-B14F-4D97-AF65-F5344CB8AC3E}">
        <p14:creationId xmlns:p14="http://schemas.microsoft.com/office/powerpoint/2010/main" val="1622686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5</a:t>
            </a:fld>
            <a:endParaRPr lang="zh-CN" altLang="en-US"/>
          </a:p>
        </p:txBody>
      </p:sp>
    </p:spTree>
    <p:extLst>
      <p:ext uri="{BB962C8B-B14F-4D97-AF65-F5344CB8AC3E}">
        <p14:creationId xmlns:p14="http://schemas.microsoft.com/office/powerpoint/2010/main" val="1053415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18</a:t>
            </a:fld>
            <a:endParaRPr lang="zh-CN" altLang="en-US"/>
          </a:p>
        </p:txBody>
      </p:sp>
    </p:spTree>
    <p:extLst>
      <p:ext uri="{BB962C8B-B14F-4D97-AF65-F5344CB8AC3E}">
        <p14:creationId xmlns:p14="http://schemas.microsoft.com/office/powerpoint/2010/main" val="247491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23</a:t>
            </a:fld>
            <a:endParaRPr lang="zh-CN" altLang="en-US"/>
          </a:p>
        </p:txBody>
      </p:sp>
    </p:spTree>
    <p:extLst>
      <p:ext uri="{BB962C8B-B14F-4D97-AF65-F5344CB8AC3E}">
        <p14:creationId xmlns:p14="http://schemas.microsoft.com/office/powerpoint/2010/main" val="611362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31</a:t>
            </a:fld>
            <a:endParaRPr lang="zh-CN" altLang="en-US"/>
          </a:p>
        </p:txBody>
      </p:sp>
    </p:spTree>
    <p:extLst>
      <p:ext uri="{BB962C8B-B14F-4D97-AF65-F5344CB8AC3E}">
        <p14:creationId xmlns:p14="http://schemas.microsoft.com/office/powerpoint/2010/main" val="849278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33</a:t>
            </a:fld>
            <a:endParaRPr lang="zh-CN" altLang="en-US"/>
          </a:p>
        </p:txBody>
      </p:sp>
    </p:spTree>
    <p:extLst>
      <p:ext uri="{BB962C8B-B14F-4D97-AF65-F5344CB8AC3E}">
        <p14:creationId xmlns:p14="http://schemas.microsoft.com/office/powerpoint/2010/main" val="4237769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BEBA8EAE-BF5A-486C-A8C5-ECC9F3942E4B}">
                <a14:imgProps xmlns:a14="http://schemas.microsoft.com/office/drawing/2010/main">
                  <a14:imgLayer>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a:srcRect l="68594" t="65577" b="15737"/>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extLst>
              <a:ext uri="{28A0092B-C50C-407E-A947-70E740481C1C}">
                <a14:useLocalDpi xmlns:a14="http://schemas.microsoft.com/office/drawing/2010/main"/>
              </a:ext>
            </a:extLst>
          </a:blip>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5997388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1+#ppt_w/2"/>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2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2000">
                                          <p:cBhvr additive="base">
                                            <p:cTn id="11" dur="1500" fill="hold"/>
                                            <p:tgtEl>
                                              <p:spTgt spid="8"/>
                                            </p:tgtEl>
                                            <p:attrNameLst>
                                              <p:attrName>ppt_x</p:attrName>
                                            </p:attrNameLst>
                                          </p:cBhvr>
                                          <p:tavLst>
                                            <p:tav tm="0">
                                              <p:val>
                                                <p:strVal val="0-#ppt_w/2"/>
                                              </p:val>
                                            </p:tav>
                                            <p:tav tm="100000">
                                              <p:val>
                                                <p:strVal val="#ppt_x"/>
                                              </p:val>
                                            </p:tav>
                                          </p:tavLst>
                                        </p:anim>
                                        <p:anim calcmode="lin" valueType="num" p14:bounceEnd="42000">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14:presetBounceEnd="42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2000">
                                          <p:cBhvr additive="base">
                                            <p:cTn id="15" dur="1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5AC512-946F-491C-A78E-B874D25DDF2C}" type="datetimeFigureOut">
              <a:rPr lang="zh-CN" altLang="en-US" smtClean="0"/>
              <a:t>2021/1/10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395655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BEBA8EAE-BF5A-486C-A8C5-ECC9F3942E4B}">
                <a14:imgProps xmlns:a14="http://schemas.microsoft.com/office/drawing/2010/main">
                  <a14:imgLayer>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a:srcRect t="76969" r="2435"/>
          <a:stretch/>
        </p:blipFill>
        <p:spPr>
          <a:xfrm>
            <a:off x="1152584" y="-43543"/>
            <a:ext cx="9646045" cy="2279174"/>
          </a:xfrm>
          <a:prstGeom prst="rect">
            <a:avLst/>
          </a:prstGeom>
          <a:noFill/>
        </p:spPr>
      </p:pic>
    </p:spTree>
    <p:extLst>
      <p:ext uri="{BB962C8B-B14F-4D97-AF65-F5344CB8AC3E}">
        <p14:creationId xmlns:p14="http://schemas.microsoft.com/office/powerpoint/2010/main" val="13075017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BEBA8EAE-BF5A-486C-A8C5-ECC9F3942E4B}">
                <a14:imgProps xmlns:a14="http://schemas.microsoft.com/office/drawing/2010/main">
                  <a14:imgLayer>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3" name="文本框 2"/>
          <p:cNvSpPr txBox="1"/>
          <p:nvPr userDrawn="1"/>
        </p:nvSpPr>
        <p:spPr>
          <a:xfrm>
            <a:off x="735537" y="232818"/>
            <a:ext cx="2797234" cy="289503"/>
          </a:xfrm>
          <a:prstGeom prst="rect">
            <a:avLst/>
          </a:prstGeom>
          <a:noFill/>
        </p:spPr>
        <p:txBody>
          <a:bodyPr wrap="square" rtlCol="0">
            <a:spAutoFit/>
          </a:bodyPr>
          <a:lstStyle/>
          <a:p>
            <a:pPr>
              <a:lnSpc>
                <a:spcPct val="130000"/>
              </a:lnSpc>
            </a:pPr>
            <a:r>
              <a:rPr lang="en-US" altLang="zh-CN" sz="1100" dirty="0">
                <a:solidFill>
                  <a:schemeClr val="tx1">
                    <a:lumMod val="75000"/>
                    <a:lumOff val="25000"/>
                  </a:schemeClr>
                </a:solidFill>
                <a:latin typeface="Arial" panose="020B0604020202020204" pitchFamily="34" charset="0"/>
                <a:ea typeface="微软雅黑 Light"/>
                <a:cs typeface="Arial" panose="020B0604020202020204" pitchFamily="34" charset="0"/>
                <a:sym typeface="+mn-lt"/>
              </a:rPr>
              <a:t>Add You Text Here Add You Text Here</a:t>
            </a:r>
          </a:p>
        </p:txBody>
      </p:sp>
      <p:sp>
        <p:nvSpPr>
          <p:cNvPr id="4" name="矩形 3"/>
          <p:cNvSpPr/>
          <p:nvPr userDrawn="1"/>
        </p:nvSpPr>
        <p:spPr>
          <a:xfrm>
            <a:off x="735537" y="473127"/>
            <a:ext cx="2441694" cy="430887"/>
          </a:xfrm>
          <a:prstGeom prst="rect">
            <a:avLst/>
          </a:prstGeom>
        </p:spPr>
        <p:txBody>
          <a:bodyPr wrap="none">
            <a:spAutoFit/>
          </a:bodyPr>
          <a:lstStyle/>
          <a:p>
            <a:r>
              <a:rPr lang="zh-CN" altLang="en-US" sz="2200" dirty="0">
                <a:solidFill>
                  <a:schemeClr val="tx1">
                    <a:lumMod val="75000"/>
                    <a:lumOff val="25000"/>
                  </a:schemeClr>
                </a:solidFill>
                <a:latin typeface="思源黑体 CN Heavy" panose="020B0A00000000000000" pitchFamily="34" charset="-122"/>
                <a:ea typeface="思源黑体 CN Heavy" panose="020B0A00000000000000" pitchFamily="34" charset="-122"/>
              </a:rPr>
              <a:t>请在此处添加标题</a:t>
            </a:r>
          </a:p>
        </p:txBody>
      </p:sp>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华文细黑"/>
              <a:ea typeface="微软雅黑 Light"/>
            </a:endParaRPr>
          </a:p>
        </p:txBody>
      </p:sp>
    </p:spTree>
    <p:extLst>
      <p:ext uri="{BB962C8B-B14F-4D97-AF65-F5344CB8AC3E}">
        <p14:creationId xmlns:p14="http://schemas.microsoft.com/office/powerpoint/2010/main" val="3596028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BEBA8EAE-BF5A-486C-A8C5-ECC9F3942E4B}">
                <a14:imgProps xmlns:a14="http://schemas.microsoft.com/office/drawing/2010/main">
                  <a14:imgLayer>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Tree>
    <p:extLst>
      <p:ext uri="{BB962C8B-B14F-4D97-AF65-F5344CB8AC3E}">
        <p14:creationId xmlns:p14="http://schemas.microsoft.com/office/powerpoint/2010/main" val="133914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65AC512-946F-491C-A78E-B874D25DDF2C}" type="datetimeFigureOut">
              <a:rPr lang="zh-CN" altLang="en-US" smtClean="0"/>
              <a:t>2021/1/10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83816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5AC512-946F-491C-A78E-B874D25DDF2C}" type="datetimeFigureOut">
              <a:rPr lang="zh-CN" altLang="en-US" smtClean="0"/>
              <a:t>2021/1/10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774203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65AC512-946F-491C-A78E-B874D25DDF2C}" type="datetimeFigureOut">
              <a:rPr lang="zh-CN" altLang="en-US" smtClean="0"/>
              <a:t>2021/1/10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219669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65AC512-946F-491C-A78E-B874D25DDF2C}" type="datetimeFigureOut">
              <a:rPr lang="zh-CN" altLang="en-US" smtClean="0"/>
              <a:t>2021/1/10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692825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5AC512-946F-491C-A78E-B874D25DDF2C}" type="datetimeFigureOut">
              <a:rPr lang="zh-CN" altLang="en-US" smtClean="0"/>
              <a:t>2021/1/10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769780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AC512-946F-491C-A78E-B874D25DDF2C}" type="datetimeFigureOut">
              <a:rPr lang="zh-CN" altLang="en-US" smtClean="0"/>
              <a:t>2021/1/10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47562364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3" Type="http://schemas.openxmlformats.org/officeDocument/2006/relationships/image" Target="../media/image23.jpg"/><Relationship Id="rId7" Type="http://schemas.openxmlformats.org/officeDocument/2006/relationships/image" Target="../media/image27.jpg"/><Relationship Id="rId12" Type="http://schemas.openxmlformats.org/officeDocument/2006/relationships/image" Target="../media/image32.jpg"/><Relationship Id="rId2" Type="http://schemas.openxmlformats.org/officeDocument/2006/relationships/image" Target="../media/image22.jpg"/><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25.jpg"/><Relationship Id="rId15" Type="http://schemas.openxmlformats.org/officeDocument/2006/relationships/image" Target="../media/image5.pn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g"/><Relationship Id="rId1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1.wdp"/><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0.jpe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9.jp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0.jpg"/><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jpg"/><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2.jp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3.jpg"/><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4.jpg"/><Relationship Id="rId7" Type="http://schemas.openxmlformats.org/officeDocument/2006/relationships/image" Target="../media/image5.png"/><Relationship Id="rId2" Type="http://schemas.openxmlformats.org/officeDocument/2006/relationships/hyperlink" Target="mailto:869898584@qq.com" TargetMode="Externa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hyperlink" Target="https://image.baidu.com/search/detail?ct=503316480&amp;z=undefined&amp;tn=baiduimagedetail&amp;ipn=d&amp;word=%E6%B1%82%E6%B1%82%E5%A4%A7%E5%AE%B6%E4%BA%86%E5%9B%BE%E7%89%87&amp;step_word=&amp;ie=utf-8&amp;in=&amp;cl=2&amp;lm=-1&amp;st=undefined&amp;hd=undefined&amp;latest=undefined&amp;copyright=undefined&amp;cs=295427626,1095709443&amp;os=16162613,96306655&amp;simid=3361477579,362338206&amp;pn=2&amp;rn=1&amp;di=104280&amp;ln=1057&amp;fr=&amp;fmq=1578922932826_R&amp;fm=&amp;ic=undefined&amp;s=undefined&amp;se=&amp;sme=&amp;tab=0&amp;width=undefined&amp;height=undefined&amp;face=undefined&amp;is=0,0&amp;istype=0&amp;ist=&amp;jit=&amp;bdtype=0&amp;spn=0&amp;pi=0&amp;gsm=0&amp;hs=2&amp;objurl=http%3A%2F%2Fb-ssl.duitang.com%2Fuploads%2Fitem%2F201710%2F13%2F20171013223536_hQBTW.jpeg&amp;rpstart=0&amp;rpnum=0&amp;adpicid=0&amp;force=undefined" TargetMode="External"/><Relationship Id="rId4" Type="http://schemas.openxmlformats.org/officeDocument/2006/relationships/image" Target="../media/image55.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microsoft.com/office/2007/relationships/hdphoto" Target="../media/hdphoto1.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224270" y="3475609"/>
            <a:ext cx="5743460" cy="830997"/>
          </a:xfrm>
          <a:prstGeom prst="rect">
            <a:avLst/>
          </a:prstGeom>
          <a:noFill/>
        </p:spPr>
        <p:txBody>
          <a:bodyPr vert="horz" wrap="square" rtlCol="0">
            <a:spAutoFit/>
          </a:bodyPr>
          <a:lstStyle/>
          <a:p>
            <a:pPr algn="ctr"/>
            <a:endParaRPr lang="zh-CN" altLang="en-US" sz="4800" spc="-15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8" name="文本框 7"/>
          <p:cNvSpPr txBox="1"/>
          <p:nvPr/>
        </p:nvSpPr>
        <p:spPr>
          <a:xfrm>
            <a:off x="3940049" y="2278049"/>
            <a:ext cx="4311902" cy="923330"/>
          </a:xfrm>
          <a:prstGeom prst="rect">
            <a:avLst/>
          </a:prstGeom>
          <a:noFill/>
        </p:spPr>
        <p:txBody>
          <a:bodyPr vert="horz" wrap="square" rtlCol="0">
            <a:spAutoFit/>
          </a:bodyPr>
          <a:lstStyle/>
          <a:p>
            <a:pPr algn="ctr"/>
            <a:r>
              <a:rPr lang="zh-CN" altLang="en-US" sz="5400" dirty="0">
                <a:solidFill>
                  <a:schemeClr val="tx1">
                    <a:lumMod val="85000"/>
                    <a:lumOff val="15000"/>
                  </a:schemeClr>
                </a:solidFill>
                <a:latin typeface="华文行楷" panose="02010800040101010101" pitchFamily="2" charset="-122"/>
                <a:ea typeface="华文行楷" panose="02010800040101010101" pitchFamily="2" charset="-122"/>
              </a:rPr>
              <a:t>清系罗川</a:t>
            </a:r>
            <a:endParaRPr lang="en-US" altLang="zh-CN" sz="5400" dirty="0">
              <a:solidFill>
                <a:schemeClr val="tx1">
                  <a:lumMod val="85000"/>
                  <a:lumOff val="15000"/>
                </a:schemeClr>
              </a:solidFill>
              <a:latin typeface="华文行楷" panose="02010800040101010101" pitchFamily="2" charset="-122"/>
              <a:ea typeface="华文行楷" panose="02010800040101010101" pitchFamily="2" charset="-122"/>
            </a:endParaRPr>
          </a:p>
        </p:txBody>
      </p:sp>
      <p:sp>
        <p:nvSpPr>
          <p:cNvPr id="9" name="文本框 8">
            <a:extLst>
              <a:ext uri="{FF2B5EF4-FFF2-40B4-BE49-F238E27FC236}">
                <a16:creationId xmlns:a16="http://schemas.microsoft.com/office/drawing/2014/main" id="{3C4B55A2-CE4C-4E21-88B6-165B86513B71}"/>
              </a:ext>
            </a:extLst>
          </p:cNvPr>
          <p:cNvSpPr txBox="1"/>
          <p:nvPr/>
        </p:nvSpPr>
        <p:spPr>
          <a:xfrm>
            <a:off x="4350441" y="3108189"/>
            <a:ext cx="3685624" cy="369332"/>
          </a:xfrm>
          <a:prstGeom prst="rect">
            <a:avLst/>
          </a:prstGeom>
          <a:solidFill>
            <a:schemeClr val="tx1">
              <a:lumMod val="75000"/>
              <a:lumOff val="25000"/>
            </a:schemeClr>
          </a:solidFill>
        </p:spPr>
        <p:txBody>
          <a:bodyPr wrap="none" rtlCol="0">
            <a:spAutoFit/>
          </a:bodyPr>
          <a:lstStyle/>
          <a:p>
            <a:r>
              <a:rPr lang="zh-CN" altLang="en-US" dirty="0">
                <a:solidFill>
                  <a:schemeClr val="bg1"/>
                </a:solidFill>
                <a:latin typeface="华文行楷" panose="02010800040101010101" pitchFamily="2" charset="-122"/>
                <a:ea typeface="华文行楷" panose="02010800040101010101" pitchFamily="2" charset="-122"/>
              </a:rPr>
              <a:t>清华大学第</a:t>
            </a:r>
            <a:r>
              <a:rPr lang="en-US" altLang="zh-CN" dirty="0">
                <a:solidFill>
                  <a:schemeClr val="bg1"/>
                </a:solidFill>
                <a:latin typeface="华文行楷" panose="02010800040101010101" pitchFamily="2" charset="-122"/>
                <a:ea typeface="华文行楷" panose="02010800040101010101" pitchFamily="2" charset="-122"/>
              </a:rPr>
              <a:t>18</a:t>
            </a:r>
            <a:r>
              <a:rPr lang="zh-CN" altLang="en-US" dirty="0">
                <a:solidFill>
                  <a:schemeClr val="bg1"/>
                </a:solidFill>
                <a:latin typeface="华文行楷" panose="02010800040101010101" pitchFamily="2" charset="-122"/>
                <a:ea typeface="华文行楷" panose="02010800040101010101" pitchFamily="2" charset="-122"/>
              </a:rPr>
              <a:t>届情系母校志愿活动</a:t>
            </a:r>
          </a:p>
        </p:txBody>
      </p:sp>
      <p:sp>
        <p:nvSpPr>
          <p:cNvPr id="10" name="文本框 9">
            <a:extLst>
              <a:ext uri="{FF2B5EF4-FFF2-40B4-BE49-F238E27FC236}">
                <a16:creationId xmlns:a16="http://schemas.microsoft.com/office/drawing/2014/main" id="{8C839D8C-C6D1-4756-9827-ABC6F1E82B1E}"/>
              </a:ext>
            </a:extLst>
          </p:cNvPr>
          <p:cNvSpPr txBox="1"/>
          <p:nvPr/>
        </p:nvSpPr>
        <p:spPr>
          <a:xfrm>
            <a:off x="4654239" y="4489558"/>
            <a:ext cx="2612833" cy="1113766"/>
          </a:xfrm>
          <a:prstGeom prst="rect">
            <a:avLst/>
          </a:prstGeom>
          <a:noFill/>
        </p:spPr>
        <p:txBody>
          <a:bodyPr wrap="square" rtlCol="0">
            <a:spAutoFit/>
          </a:bodyPr>
          <a:lstStyle/>
          <a:p>
            <a:pPr algn="ctr">
              <a:lnSpc>
                <a:spcPct val="125000"/>
              </a:lnSpc>
            </a:pPr>
            <a:r>
              <a:rPr lang="zh-CN" altLang="en-US" dirty="0">
                <a:latin typeface="华文行楷" panose="02010800040101010101" pitchFamily="2" charset="-122"/>
                <a:ea typeface="华文行楷" panose="02010800040101010101" pitchFamily="2" charset="-122"/>
              </a:rPr>
              <a:t>陈仲豪</a:t>
            </a:r>
            <a:endParaRPr lang="en-US" altLang="zh-CN" dirty="0">
              <a:latin typeface="华文行楷" panose="02010800040101010101" pitchFamily="2" charset="-122"/>
              <a:ea typeface="华文行楷" panose="02010800040101010101" pitchFamily="2" charset="-122"/>
            </a:endParaRPr>
          </a:p>
          <a:p>
            <a:pPr algn="ctr">
              <a:lnSpc>
                <a:spcPct val="125000"/>
              </a:lnSpc>
            </a:pPr>
            <a:r>
              <a:rPr lang="zh-CN" altLang="en-US" dirty="0">
                <a:latin typeface="华文行楷" panose="02010800040101010101" pitchFamily="2" charset="-122"/>
                <a:ea typeface="华文行楷" panose="02010800040101010101" pitchFamily="2" charset="-122"/>
              </a:rPr>
              <a:t>罗源一中</a:t>
            </a:r>
            <a:r>
              <a:rPr lang="en-US" altLang="zh-CN" dirty="0">
                <a:latin typeface="华文行楷" panose="02010800040101010101" pitchFamily="2" charset="-122"/>
                <a:ea typeface="华文行楷" panose="02010800040101010101" pitchFamily="2" charset="-122"/>
              </a:rPr>
              <a:t>2019</a:t>
            </a:r>
            <a:r>
              <a:rPr lang="zh-CN" altLang="en-US" dirty="0">
                <a:latin typeface="华文行楷" panose="02010800040101010101" pitchFamily="2" charset="-122"/>
                <a:ea typeface="华文行楷" panose="02010800040101010101" pitchFamily="2" charset="-122"/>
              </a:rPr>
              <a:t>届</a:t>
            </a:r>
            <a:r>
              <a:rPr lang="en-US" altLang="zh-CN" dirty="0">
                <a:latin typeface="华文行楷" panose="02010800040101010101" pitchFamily="2" charset="-122"/>
                <a:ea typeface="华文行楷" panose="02010800040101010101" pitchFamily="2" charset="-122"/>
              </a:rPr>
              <a:t>307</a:t>
            </a:r>
            <a:r>
              <a:rPr lang="zh-CN" altLang="en-US" dirty="0">
                <a:latin typeface="华文行楷" panose="02010800040101010101" pitchFamily="2" charset="-122"/>
                <a:ea typeface="华文行楷" panose="02010800040101010101" pitchFamily="2" charset="-122"/>
              </a:rPr>
              <a:t>班</a:t>
            </a:r>
            <a:endParaRPr lang="en-US" altLang="zh-CN" dirty="0">
              <a:latin typeface="华文行楷" panose="02010800040101010101" pitchFamily="2" charset="-122"/>
              <a:ea typeface="华文行楷" panose="02010800040101010101" pitchFamily="2" charset="-122"/>
            </a:endParaRPr>
          </a:p>
          <a:p>
            <a:pPr algn="ctr">
              <a:lnSpc>
                <a:spcPct val="125000"/>
              </a:lnSpc>
            </a:pPr>
            <a:r>
              <a:rPr lang="zh-CN" altLang="en-US" dirty="0">
                <a:latin typeface="华文行楷" panose="02010800040101010101" pitchFamily="2" charset="-122"/>
                <a:ea typeface="华文行楷" panose="02010800040101010101" pitchFamily="2" charset="-122"/>
              </a:rPr>
              <a:t>清华大学电机系</a:t>
            </a:r>
          </a:p>
        </p:txBody>
      </p:sp>
      <p:pic>
        <p:nvPicPr>
          <p:cNvPr id="6" name="图片 5">
            <a:extLst>
              <a:ext uri="{FF2B5EF4-FFF2-40B4-BE49-F238E27FC236}">
                <a16:creationId xmlns:a16="http://schemas.microsoft.com/office/drawing/2014/main" id="{DC1A71CB-8C01-40B5-9324-80B5EF6E900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235255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grpId="0" nodeType="afterEffect" p14:presetBounceEnd="58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8000">
                                          <p:cBhvr additive="base">
                                            <p:cTn id="7" dur="1250" fill="hold"/>
                                            <p:tgtEl>
                                              <p:spTgt spid="8"/>
                                            </p:tgtEl>
                                            <p:attrNameLst>
                                              <p:attrName>ppt_x</p:attrName>
                                            </p:attrNameLst>
                                          </p:cBhvr>
                                          <p:tavLst>
                                            <p:tav tm="0">
                                              <p:val>
                                                <p:strVal val="0-#ppt_w/2"/>
                                              </p:val>
                                            </p:tav>
                                            <p:tav tm="100000">
                                              <p:val>
                                                <p:strVal val="#ppt_x"/>
                                              </p:val>
                                            </p:tav>
                                          </p:tavLst>
                                        </p:anim>
                                        <p:anim calcmode="lin" valueType="num" p14:bounceEnd="58000">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8" accel="58000" fill="hold" grpId="0" nodeType="afterEffect" nodePh="1" p14:presetBounceEnd="58000">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 calcmode="lin" valueType="num" p14:bounceEnd="58000">
                                          <p:cBhvr additive="base">
                                            <p:cTn id="12" dur="1250" fill="hold"/>
                                            <p:tgtEl>
                                              <p:spTgt spid="7"/>
                                            </p:tgtEl>
                                            <p:attrNameLst>
                                              <p:attrName>ppt_x</p:attrName>
                                            </p:attrNameLst>
                                          </p:cBhvr>
                                          <p:tavLst>
                                            <p:tav tm="0">
                                              <p:val>
                                                <p:strVal val="0-#ppt_w/2"/>
                                              </p:val>
                                            </p:tav>
                                            <p:tav tm="100000">
                                              <p:val>
                                                <p:strVal val="#ppt_x"/>
                                              </p:val>
                                            </p:tav>
                                          </p:tavLst>
                                        </p:anim>
                                        <p:anim calcmode="lin" valueType="num" p14:bounceEnd="58000">
                                          <p:cBhvr additive="base">
                                            <p:cTn id="13"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8" accel="58000" fill="hold" grpId="0" nodeType="after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250" fill="hold"/>
                                            <p:tgtEl>
                                              <p:spTgt spid="7"/>
                                            </p:tgtEl>
                                            <p:attrNameLst>
                                              <p:attrName>ppt_x</p:attrName>
                                            </p:attrNameLst>
                                          </p:cBhvr>
                                          <p:tavLst>
                                            <p:tav tm="0">
                                              <p:val>
                                                <p:strVal val="0-#ppt_w/2"/>
                                              </p:val>
                                            </p:tav>
                                            <p:tav tm="100000">
                                              <p:val>
                                                <p:strVal val="#ppt_x"/>
                                              </p:val>
                                            </p:tav>
                                          </p:tavLst>
                                        </p:anim>
                                        <p:anim calcmode="lin" valueType="num">
                                          <p:cBhvr additive="base">
                                            <p:cTn id="13"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96B5888-E879-4FB7-A02C-F87E4EF6B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886" y="1414783"/>
            <a:ext cx="5065160" cy="3025940"/>
          </a:xfrm>
          <a:prstGeom prst="rect">
            <a:avLst/>
          </a:prstGeom>
        </p:spPr>
      </p:pic>
      <p:pic>
        <p:nvPicPr>
          <p:cNvPr id="6" name="图片 5">
            <a:extLst>
              <a:ext uri="{FF2B5EF4-FFF2-40B4-BE49-F238E27FC236}">
                <a16:creationId xmlns:a16="http://schemas.microsoft.com/office/drawing/2014/main" id="{4D243A59-B712-4B90-8B12-C64D78DF7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41710"/>
            <a:ext cx="5297292" cy="3164616"/>
          </a:xfrm>
          <a:prstGeom prst="rect">
            <a:avLst/>
          </a:prstGeom>
        </p:spPr>
      </p:pic>
      <p:pic>
        <p:nvPicPr>
          <p:cNvPr id="7" name="图片 6">
            <a:extLst>
              <a:ext uri="{FF2B5EF4-FFF2-40B4-BE49-F238E27FC236}">
                <a16:creationId xmlns:a16="http://schemas.microsoft.com/office/drawing/2014/main" id="{EA47FE2F-A8D8-4D0A-827D-9E2D82D28A6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
        <p:nvSpPr>
          <p:cNvPr id="8" name="文本框 7">
            <a:extLst>
              <a:ext uri="{FF2B5EF4-FFF2-40B4-BE49-F238E27FC236}">
                <a16:creationId xmlns:a16="http://schemas.microsoft.com/office/drawing/2014/main" id="{90504A5A-0B16-48DF-A34D-7F19721746C5}"/>
              </a:ext>
            </a:extLst>
          </p:cNvPr>
          <p:cNvSpPr txBox="1"/>
          <p:nvPr/>
        </p:nvSpPr>
        <p:spPr>
          <a:xfrm>
            <a:off x="2779754" y="519767"/>
            <a:ext cx="5986914" cy="523220"/>
          </a:xfrm>
          <a:prstGeom prst="rect">
            <a:avLst/>
          </a:prstGeom>
          <a:noFill/>
        </p:spPr>
        <p:txBody>
          <a:bodyPr wrap="square" rtlCol="0">
            <a:spAutoFit/>
          </a:bodyPr>
          <a:lstStyle/>
          <a:p>
            <a:pPr algn="ctr"/>
            <a:r>
              <a:rPr lang="zh-CN" altLang="en-US" sz="2800" dirty="0">
                <a:latin typeface="华文行楷" panose="02010800040101010101" pitchFamily="2" charset="-122"/>
                <a:ea typeface="华文行楷" panose="02010800040101010101" pitchFamily="2" charset="-122"/>
              </a:rPr>
              <a:t>水木清华，钟灵毓秀</a:t>
            </a:r>
          </a:p>
        </p:txBody>
      </p:sp>
    </p:spTree>
    <p:extLst>
      <p:ext uri="{BB962C8B-B14F-4D97-AF65-F5344CB8AC3E}">
        <p14:creationId xmlns:p14="http://schemas.microsoft.com/office/powerpoint/2010/main" val="81527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8387E0F-C297-47AB-A716-8D9D8B58F8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857" y="1821147"/>
            <a:ext cx="4013225" cy="3417536"/>
          </a:xfrm>
          <a:prstGeom prst="rect">
            <a:avLst/>
          </a:prstGeom>
        </p:spPr>
      </p:pic>
      <p:sp>
        <p:nvSpPr>
          <p:cNvPr id="2" name="文本框 1">
            <a:extLst>
              <a:ext uri="{FF2B5EF4-FFF2-40B4-BE49-F238E27FC236}">
                <a16:creationId xmlns:a16="http://schemas.microsoft.com/office/drawing/2014/main" id="{46AF31B4-CFE2-43D6-BDC8-EC217A04B011}"/>
              </a:ext>
            </a:extLst>
          </p:cNvPr>
          <p:cNvSpPr txBox="1"/>
          <p:nvPr/>
        </p:nvSpPr>
        <p:spPr>
          <a:xfrm>
            <a:off x="2983832" y="381574"/>
            <a:ext cx="5072513" cy="523220"/>
          </a:xfrm>
          <a:prstGeom prst="rect">
            <a:avLst/>
          </a:prstGeom>
          <a:noFill/>
        </p:spPr>
        <p:txBody>
          <a:bodyPr wrap="square" rtlCol="0">
            <a:spAutoFit/>
          </a:bodyPr>
          <a:lstStyle/>
          <a:p>
            <a:r>
              <a:rPr lang="zh-CN" altLang="en-US" sz="2800" dirty="0">
                <a:latin typeface="华文行楷" panose="02010800040101010101" pitchFamily="2" charset="-122"/>
                <a:ea typeface="华文行楷" panose="02010800040101010101" pitchFamily="2" charset="-122"/>
              </a:rPr>
              <a:t>           左图右史，邺架巍巍</a:t>
            </a:r>
          </a:p>
        </p:txBody>
      </p:sp>
      <p:grpSp>
        <p:nvGrpSpPr>
          <p:cNvPr id="3" name="组合 2">
            <a:extLst>
              <a:ext uri="{FF2B5EF4-FFF2-40B4-BE49-F238E27FC236}">
                <a16:creationId xmlns:a16="http://schemas.microsoft.com/office/drawing/2014/main" id="{BAD23225-E1FA-4F9E-BD29-945810F1C5D6}"/>
              </a:ext>
            </a:extLst>
          </p:cNvPr>
          <p:cNvGrpSpPr/>
          <p:nvPr/>
        </p:nvGrpSpPr>
        <p:grpSpPr>
          <a:xfrm>
            <a:off x="763857" y="1048798"/>
            <a:ext cx="3570972" cy="5400623"/>
            <a:chOff x="2872918" y="1907965"/>
            <a:chExt cx="3318985" cy="1554770"/>
          </a:xfrm>
        </p:grpSpPr>
        <p:sp>
          <p:nvSpPr>
            <p:cNvPr id="4" name="Text Placeholder 2">
              <a:extLst>
                <a:ext uri="{FF2B5EF4-FFF2-40B4-BE49-F238E27FC236}">
                  <a16:creationId xmlns:a16="http://schemas.microsoft.com/office/drawing/2014/main" id="{FE4AB57D-1EB2-485F-95F3-38A4923EA9A4}"/>
                </a:ext>
              </a:extLst>
            </p:cNvPr>
            <p:cNvSpPr txBox="1"/>
            <p:nvPr/>
          </p:nvSpPr>
          <p:spPr>
            <a:xfrm>
              <a:off x="2872918" y="1907965"/>
              <a:ext cx="2182835" cy="163733"/>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逸夫馆</a:t>
              </a:r>
            </a:p>
          </p:txBody>
        </p:sp>
        <p:sp>
          <p:nvSpPr>
            <p:cNvPr id="5" name="Text Placeholder 8">
              <a:extLst>
                <a:ext uri="{FF2B5EF4-FFF2-40B4-BE49-F238E27FC236}">
                  <a16:creationId xmlns:a16="http://schemas.microsoft.com/office/drawing/2014/main" id="{316F74EB-AD43-41E1-9150-9C03B33150E0}"/>
                </a:ext>
              </a:extLst>
            </p:cNvPr>
            <p:cNvSpPr txBox="1"/>
            <p:nvPr/>
          </p:nvSpPr>
          <p:spPr>
            <a:xfrm>
              <a:off x="2940852" y="235269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nSpc>
                  <a:spcPct val="120000"/>
                </a:lnSpc>
                <a:spcBef>
                  <a:spcPct val="0"/>
                </a:spcBef>
              </a:pP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grpSp>
        <p:nvGrpSpPr>
          <p:cNvPr id="6" name="组合 5">
            <a:extLst>
              <a:ext uri="{FF2B5EF4-FFF2-40B4-BE49-F238E27FC236}">
                <a16:creationId xmlns:a16="http://schemas.microsoft.com/office/drawing/2014/main" id="{23CF948C-862D-47EA-A0E4-9A4E3DB9EA48}"/>
              </a:ext>
            </a:extLst>
          </p:cNvPr>
          <p:cNvGrpSpPr/>
          <p:nvPr/>
        </p:nvGrpSpPr>
        <p:grpSpPr>
          <a:xfrm>
            <a:off x="5850557" y="1048798"/>
            <a:ext cx="3570972" cy="5553023"/>
            <a:chOff x="2872918" y="1907965"/>
            <a:chExt cx="3318985" cy="1554770"/>
          </a:xfrm>
        </p:grpSpPr>
        <p:sp>
          <p:nvSpPr>
            <p:cNvPr id="7" name="Text Placeholder 2">
              <a:extLst>
                <a:ext uri="{FF2B5EF4-FFF2-40B4-BE49-F238E27FC236}">
                  <a16:creationId xmlns:a16="http://schemas.microsoft.com/office/drawing/2014/main" id="{2BA9532F-8348-4A38-901C-711375741C57}"/>
                </a:ext>
              </a:extLst>
            </p:cNvPr>
            <p:cNvSpPr txBox="1"/>
            <p:nvPr/>
          </p:nvSpPr>
          <p:spPr>
            <a:xfrm>
              <a:off x="2872918" y="1907965"/>
              <a:ext cx="2182835" cy="163733"/>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老馆</a:t>
              </a:r>
            </a:p>
          </p:txBody>
        </p:sp>
        <p:sp>
          <p:nvSpPr>
            <p:cNvPr id="8" name="Text Placeholder 8">
              <a:extLst>
                <a:ext uri="{FF2B5EF4-FFF2-40B4-BE49-F238E27FC236}">
                  <a16:creationId xmlns:a16="http://schemas.microsoft.com/office/drawing/2014/main" id="{7C8171B9-BF9B-47C8-900B-CED61408EA1C}"/>
                </a:ext>
              </a:extLst>
            </p:cNvPr>
            <p:cNvSpPr txBox="1"/>
            <p:nvPr/>
          </p:nvSpPr>
          <p:spPr>
            <a:xfrm>
              <a:off x="2940852" y="235269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nSpc>
                  <a:spcPct val="120000"/>
                </a:lnSpc>
                <a:spcBef>
                  <a:spcPct val="0"/>
                </a:spcBef>
              </a:pP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sp>
        <p:nvSpPr>
          <p:cNvPr id="9" name="文本框 8">
            <a:extLst>
              <a:ext uri="{FF2B5EF4-FFF2-40B4-BE49-F238E27FC236}">
                <a16:creationId xmlns:a16="http://schemas.microsoft.com/office/drawing/2014/main" id="{CDE4BFB6-1369-44B2-87FA-87A6CED099A8}"/>
              </a:ext>
            </a:extLst>
          </p:cNvPr>
          <p:cNvSpPr txBox="1"/>
          <p:nvPr/>
        </p:nvSpPr>
        <p:spPr>
          <a:xfrm>
            <a:off x="1495126" y="5534307"/>
            <a:ext cx="8710863" cy="646331"/>
          </a:xfrm>
          <a:prstGeom prst="rect">
            <a:avLst/>
          </a:prstGeom>
          <a:noFill/>
        </p:spPr>
        <p:txBody>
          <a:bodyPr wrap="square" rtlCol="0">
            <a:spAutoFit/>
          </a:bodyPr>
          <a:lstStyle/>
          <a:p>
            <a:r>
              <a:rPr lang="zh-CN" altLang="en-US" dirty="0">
                <a:latin typeface="华文行楷" panose="02010800040101010101" pitchFamily="2" charset="-122"/>
                <a:ea typeface="华文行楷" panose="02010800040101010101" pitchFamily="2" charset="-122"/>
              </a:rPr>
              <a:t>我在许多学校上过学，但最爱的是清华大学；在清华大学里，最爱清华图书馆。</a:t>
            </a:r>
            <a:endParaRPr lang="en-US" altLang="zh-CN" dirty="0">
              <a:latin typeface="华文行楷" panose="02010800040101010101" pitchFamily="2" charset="-122"/>
              <a:ea typeface="华文行楷" panose="02010800040101010101" pitchFamily="2" charset="-122"/>
            </a:endParaRPr>
          </a:p>
          <a:p>
            <a:r>
              <a:rPr lang="en-US" altLang="zh-CN" dirty="0">
                <a:latin typeface="华文行楷" panose="02010800040101010101" pitchFamily="2" charset="-122"/>
                <a:ea typeface="华文行楷" panose="02010800040101010101" pitchFamily="2" charset="-122"/>
              </a:rPr>
              <a:t>                                                                                                                                     ——</a:t>
            </a:r>
            <a:r>
              <a:rPr lang="zh-CN" altLang="en-US" dirty="0">
                <a:latin typeface="华文行楷" panose="02010800040101010101" pitchFamily="2" charset="-122"/>
                <a:ea typeface="华文行楷" panose="02010800040101010101" pitchFamily="2" charset="-122"/>
              </a:rPr>
              <a:t>杨绛</a:t>
            </a:r>
          </a:p>
        </p:txBody>
      </p:sp>
      <p:pic>
        <p:nvPicPr>
          <p:cNvPr id="13" name="图片 12">
            <a:extLst>
              <a:ext uri="{FF2B5EF4-FFF2-40B4-BE49-F238E27FC236}">
                <a16:creationId xmlns:a16="http://schemas.microsoft.com/office/drawing/2014/main" id="{CC9B484C-291F-43D8-A6D9-A658F83B1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148" y="1678380"/>
            <a:ext cx="3894919" cy="3855927"/>
          </a:xfrm>
          <a:prstGeom prst="rect">
            <a:avLst/>
          </a:prstGeom>
        </p:spPr>
      </p:pic>
      <p:pic>
        <p:nvPicPr>
          <p:cNvPr id="15" name="图片 14">
            <a:extLst>
              <a:ext uri="{FF2B5EF4-FFF2-40B4-BE49-F238E27FC236}">
                <a16:creationId xmlns:a16="http://schemas.microsoft.com/office/drawing/2014/main" id="{64053F67-941B-46ED-A1CB-F8FCCAFAB8B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61361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in)">
                                      <p:cBhvr>
                                        <p:cTn id="3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220AD40-7A99-40D2-B478-AD008547D37D}"/>
              </a:ext>
            </a:extLst>
          </p:cNvPr>
          <p:cNvGrpSpPr/>
          <p:nvPr/>
        </p:nvGrpSpPr>
        <p:grpSpPr>
          <a:xfrm>
            <a:off x="847025" y="1385188"/>
            <a:ext cx="3570972" cy="5400623"/>
            <a:chOff x="2872918" y="1907965"/>
            <a:chExt cx="3318985" cy="1554770"/>
          </a:xfrm>
        </p:grpSpPr>
        <p:sp>
          <p:nvSpPr>
            <p:cNvPr id="3" name="Text Placeholder 2">
              <a:extLst>
                <a:ext uri="{FF2B5EF4-FFF2-40B4-BE49-F238E27FC236}">
                  <a16:creationId xmlns:a16="http://schemas.microsoft.com/office/drawing/2014/main" id="{94D6B9CA-D2DD-4965-A924-F1F64703D1C8}"/>
                </a:ext>
              </a:extLst>
            </p:cNvPr>
            <p:cNvSpPr txBox="1"/>
            <p:nvPr/>
          </p:nvSpPr>
          <p:spPr>
            <a:xfrm>
              <a:off x="2872918" y="1907965"/>
              <a:ext cx="2182835" cy="163733"/>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北馆</a:t>
              </a:r>
            </a:p>
          </p:txBody>
        </p:sp>
        <p:sp>
          <p:nvSpPr>
            <p:cNvPr id="4" name="Text Placeholder 8">
              <a:extLst>
                <a:ext uri="{FF2B5EF4-FFF2-40B4-BE49-F238E27FC236}">
                  <a16:creationId xmlns:a16="http://schemas.microsoft.com/office/drawing/2014/main" id="{989F19CA-7493-44B8-AA00-F9B3D2395C9F}"/>
                </a:ext>
              </a:extLst>
            </p:cNvPr>
            <p:cNvSpPr txBox="1"/>
            <p:nvPr/>
          </p:nvSpPr>
          <p:spPr>
            <a:xfrm>
              <a:off x="2940852" y="235269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nSpc>
                  <a:spcPct val="120000"/>
                </a:lnSpc>
                <a:spcBef>
                  <a:spcPct val="0"/>
                </a:spcBef>
              </a:pP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pic>
        <p:nvPicPr>
          <p:cNvPr id="9" name="图片 8">
            <a:extLst>
              <a:ext uri="{FF2B5EF4-FFF2-40B4-BE49-F238E27FC236}">
                <a16:creationId xmlns:a16="http://schemas.microsoft.com/office/drawing/2014/main" id="{08B941A7-492A-48F0-AA71-D9D2935239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725" y="1880864"/>
            <a:ext cx="4061552" cy="3855813"/>
          </a:xfrm>
          <a:prstGeom prst="rect">
            <a:avLst/>
          </a:prstGeom>
        </p:spPr>
      </p:pic>
      <p:sp>
        <p:nvSpPr>
          <p:cNvPr id="11" name="文本框 10">
            <a:extLst>
              <a:ext uri="{FF2B5EF4-FFF2-40B4-BE49-F238E27FC236}">
                <a16:creationId xmlns:a16="http://schemas.microsoft.com/office/drawing/2014/main" id="{872D32EE-DCAE-452C-A3BA-6F32A563CAC9}"/>
              </a:ext>
            </a:extLst>
          </p:cNvPr>
          <p:cNvSpPr txBox="1"/>
          <p:nvPr/>
        </p:nvSpPr>
        <p:spPr>
          <a:xfrm>
            <a:off x="2983832" y="381574"/>
            <a:ext cx="5072513" cy="523220"/>
          </a:xfrm>
          <a:prstGeom prst="rect">
            <a:avLst/>
          </a:prstGeom>
          <a:noFill/>
        </p:spPr>
        <p:txBody>
          <a:bodyPr wrap="square" rtlCol="0">
            <a:spAutoFit/>
          </a:bodyPr>
          <a:lstStyle/>
          <a:p>
            <a:r>
              <a:rPr lang="zh-CN" altLang="en-US" sz="2800" dirty="0">
                <a:latin typeface="华文行楷" panose="02010800040101010101" pitchFamily="2" charset="-122"/>
                <a:ea typeface="华文行楷" panose="02010800040101010101" pitchFamily="2" charset="-122"/>
              </a:rPr>
              <a:t>           左图右史，邺架巍巍</a:t>
            </a:r>
          </a:p>
        </p:txBody>
      </p:sp>
      <p:sp>
        <p:nvSpPr>
          <p:cNvPr id="12" name="Text Placeholder 2">
            <a:extLst>
              <a:ext uri="{FF2B5EF4-FFF2-40B4-BE49-F238E27FC236}">
                <a16:creationId xmlns:a16="http://schemas.microsoft.com/office/drawing/2014/main" id="{52881849-9BC3-43F3-B6C7-788FBA3FD8F0}"/>
              </a:ext>
            </a:extLst>
          </p:cNvPr>
          <p:cNvSpPr txBox="1"/>
          <p:nvPr/>
        </p:nvSpPr>
        <p:spPr>
          <a:xfrm>
            <a:off x="7636041" y="1385188"/>
            <a:ext cx="2348562" cy="568740"/>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人文图书馆</a:t>
            </a:r>
          </a:p>
        </p:txBody>
      </p:sp>
      <p:pic>
        <p:nvPicPr>
          <p:cNvPr id="13" name="图片 12">
            <a:extLst>
              <a:ext uri="{FF2B5EF4-FFF2-40B4-BE49-F238E27FC236}">
                <a16:creationId xmlns:a16="http://schemas.microsoft.com/office/drawing/2014/main" id="{716FC878-BCAA-4937-B42C-C8AD6D9B9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931" y="1953928"/>
            <a:ext cx="4320901" cy="3567064"/>
          </a:xfrm>
          <a:prstGeom prst="rect">
            <a:avLst/>
          </a:prstGeom>
        </p:spPr>
      </p:pic>
      <p:pic>
        <p:nvPicPr>
          <p:cNvPr id="14" name="图片 13">
            <a:extLst>
              <a:ext uri="{FF2B5EF4-FFF2-40B4-BE49-F238E27FC236}">
                <a16:creationId xmlns:a16="http://schemas.microsoft.com/office/drawing/2014/main" id="{06C4BF0E-4136-4FFF-B676-C22AEE554DD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23358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034C980-C01B-4E3E-875D-4A0E90A88EA4}"/>
              </a:ext>
            </a:extLst>
          </p:cNvPr>
          <p:cNvGrpSpPr/>
          <p:nvPr/>
        </p:nvGrpSpPr>
        <p:grpSpPr>
          <a:xfrm>
            <a:off x="1148615" y="989703"/>
            <a:ext cx="3570972" cy="5400623"/>
            <a:chOff x="2872918" y="1907965"/>
            <a:chExt cx="3318985" cy="1554770"/>
          </a:xfrm>
        </p:grpSpPr>
        <p:sp>
          <p:nvSpPr>
            <p:cNvPr id="3" name="Text Placeholder 2">
              <a:extLst>
                <a:ext uri="{FF2B5EF4-FFF2-40B4-BE49-F238E27FC236}">
                  <a16:creationId xmlns:a16="http://schemas.microsoft.com/office/drawing/2014/main" id="{0EDF7D76-4CCE-403C-8C31-79BB59BE997E}"/>
                </a:ext>
              </a:extLst>
            </p:cNvPr>
            <p:cNvSpPr txBox="1"/>
            <p:nvPr/>
          </p:nvSpPr>
          <p:spPr>
            <a:xfrm>
              <a:off x="2872918" y="1907965"/>
              <a:ext cx="2182835" cy="163733"/>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法律图书馆</a:t>
              </a:r>
            </a:p>
          </p:txBody>
        </p:sp>
        <p:sp>
          <p:nvSpPr>
            <p:cNvPr id="4" name="Text Placeholder 8">
              <a:extLst>
                <a:ext uri="{FF2B5EF4-FFF2-40B4-BE49-F238E27FC236}">
                  <a16:creationId xmlns:a16="http://schemas.microsoft.com/office/drawing/2014/main" id="{09CF6943-D21E-4654-8DCD-070B31B4B825}"/>
                </a:ext>
              </a:extLst>
            </p:cNvPr>
            <p:cNvSpPr txBox="1"/>
            <p:nvPr/>
          </p:nvSpPr>
          <p:spPr>
            <a:xfrm>
              <a:off x="2940852" y="235269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nSpc>
                  <a:spcPct val="120000"/>
                </a:lnSpc>
                <a:spcBef>
                  <a:spcPct val="0"/>
                </a:spcBef>
              </a:pP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grpSp>
        <p:nvGrpSpPr>
          <p:cNvPr id="5" name="组合 4">
            <a:extLst>
              <a:ext uri="{FF2B5EF4-FFF2-40B4-BE49-F238E27FC236}">
                <a16:creationId xmlns:a16="http://schemas.microsoft.com/office/drawing/2014/main" id="{306193D7-2A92-4081-96A5-B4315AD2EE74}"/>
              </a:ext>
            </a:extLst>
          </p:cNvPr>
          <p:cNvGrpSpPr/>
          <p:nvPr/>
        </p:nvGrpSpPr>
        <p:grpSpPr>
          <a:xfrm>
            <a:off x="6452134" y="989703"/>
            <a:ext cx="3570972" cy="5400623"/>
            <a:chOff x="2872918" y="1907965"/>
            <a:chExt cx="3318985" cy="1554770"/>
          </a:xfrm>
        </p:grpSpPr>
        <p:sp>
          <p:nvSpPr>
            <p:cNvPr id="6" name="Text Placeholder 2">
              <a:extLst>
                <a:ext uri="{FF2B5EF4-FFF2-40B4-BE49-F238E27FC236}">
                  <a16:creationId xmlns:a16="http://schemas.microsoft.com/office/drawing/2014/main" id="{38F381C9-84BC-4C25-99AB-34DC62EB29F1}"/>
                </a:ext>
              </a:extLst>
            </p:cNvPr>
            <p:cNvSpPr txBox="1"/>
            <p:nvPr/>
          </p:nvSpPr>
          <p:spPr>
            <a:xfrm>
              <a:off x="2872918" y="1907965"/>
              <a:ext cx="2182835" cy="163733"/>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金融图书馆</a:t>
              </a:r>
            </a:p>
          </p:txBody>
        </p:sp>
        <p:sp>
          <p:nvSpPr>
            <p:cNvPr id="7" name="Text Placeholder 8">
              <a:extLst>
                <a:ext uri="{FF2B5EF4-FFF2-40B4-BE49-F238E27FC236}">
                  <a16:creationId xmlns:a16="http://schemas.microsoft.com/office/drawing/2014/main" id="{911332F6-50EC-4153-9C9C-291B57B76D96}"/>
                </a:ext>
              </a:extLst>
            </p:cNvPr>
            <p:cNvSpPr txBox="1"/>
            <p:nvPr/>
          </p:nvSpPr>
          <p:spPr>
            <a:xfrm>
              <a:off x="2940852" y="235269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nSpc>
                  <a:spcPct val="120000"/>
                </a:lnSpc>
                <a:spcBef>
                  <a:spcPct val="0"/>
                </a:spcBef>
              </a:pP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pic>
        <p:nvPicPr>
          <p:cNvPr id="9" name="图片 8">
            <a:extLst>
              <a:ext uri="{FF2B5EF4-FFF2-40B4-BE49-F238E27FC236}">
                <a16:creationId xmlns:a16="http://schemas.microsoft.com/office/drawing/2014/main" id="{674AE592-EDC7-4402-B63A-7CAE11AEF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429" y="1449399"/>
            <a:ext cx="4641885" cy="3855813"/>
          </a:xfrm>
          <a:prstGeom prst="rect">
            <a:avLst/>
          </a:prstGeom>
        </p:spPr>
      </p:pic>
      <p:pic>
        <p:nvPicPr>
          <p:cNvPr id="11" name="图片 10">
            <a:extLst>
              <a:ext uri="{FF2B5EF4-FFF2-40B4-BE49-F238E27FC236}">
                <a16:creationId xmlns:a16="http://schemas.microsoft.com/office/drawing/2014/main" id="{886DB31B-BA8A-47DE-AE90-A78AC151B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869" y="1484347"/>
            <a:ext cx="4304330" cy="4002445"/>
          </a:xfrm>
          <a:prstGeom prst="rect">
            <a:avLst/>
          </a:prstGeom>
        </p:spPr>
      </p:pic>
      <p:pic>
        <p:nvPicPr>
          <p:cNvPr id="12" name="图片 11">
            <a:extLst>
              <a:ext uri="{FF2B5EF4-FFF2-40B4-BE49-F238E27FC236}">
                <a16:creationId xmlns:a16="http://schemas.microsoft.com/office/drawing/2014/main" id="{35284E29-CB1C-4D1E-9477-129CA5F433C3}"/>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
        <p:nvSpPr>
          <p:cNvPr id="13" name="文本框 12">
            <a:extLst>
              <a:ext uri="{FF2B5EF4-FFF2-40B4-BE49-F238E27FC236}">
                <a16:creationId xmlns:a16="http://schemas.microsoft.com/office/drawing/2014/main" id="{75879DA3-32CB-4A3E-AB75-CE23C70B068F}"/>
              </a:ext>
            </a:extLst>
          </p:cNvPr>
          <p:cNvSpPr txBox="1"/>
          <p:nvPr/>
        </p:nvSpPr>
        <p:spPr>
          <a:xfrm>
            <a:off x="2983832" y="381574"/>
            <a:ext cx="5072513" cy="523220"/>
          </a:xfrm>
          <a:prstGeom prst="rect">
            <a:avLst/>
          </a:prstGeom>
          <a:noFill/>
        </p:spPr>
        <p:txBody>
          <a:bodyPr wrap="square" rtlCol="0">
            <a:spAutoFit/>
          </a:bodyPr>
          <a:lstStyle/>
          <a:p>
            <a:r>
              <a:rPr lang="zh-CN" altLang="en-US" sz="2800" dirty="0">
                <a:latin typeface="华文行楷" panose="02010800040101010101" pitchFamily="2" charset="-122"/>
                <a:ea typeface="华文行楷" panose="02010800040101010101" pitchFamily="2" charset="-122"/>
              </a:rPr>
              <a:t>           左图右史，邺架巍巍</a:t>
            </a:r>
          </a:p>
        </p:txBody>
      </p:sp>
      <p:sp>
        <p:nvSpPr>
          <p:cNvPr id="8" name="文本框 7">
            <a:extLst>
              <a:ext uri="{FF2B5EF4-FFF2-40B4-BE49-F238E27FC236}">
                <a16:creationId xmlns:a16="http://schemas.microsoft.com/office/drawing/2014/main" id="{60BBFAFF-247B-4176-ADEF-3DFB3D6B58DA}"/>
              </a:ext>
            </a:extLst>
          </p:cNvPr>
          <p:cNvSpPr txBox="1"/>
          <p:nvPr/>
        </p:nvSpPr>
        <p:spPr>
          <a:xfrm>
            <a:off x="1369995" y="5974827"/>
            <a:ext cx="10055191" cy="461665"/>
          </a:xfrm>
          <a:prstGeom prst="rect">
            <a:avLst/>
          </a:prstGeom>
          <a:noFill/>
        </p:spPr>
        <p:txBody>
          <a:bodyPr wrap="square" rtlCol="0">
            <a:spAutoFit/>
          </a:bodyPr>
          <a:lstStyle/>
          <a:p>
            <a:r>
              <a:rPr lang="zh-CN" altLang="en-US" sz="2400" dirty="0">
                <a:latin typeface="华文行楷" panose="02010800040101010101" pitchFamily="2" charset="-122"/>
                <a:ea typeface="华文行楷" panose="02010800040101010101" pitchFamily="2" charset="-122"/>
              </a:rPr>
              <a:t>建筑图书馆、美术图书馆等图片暂缺，还有若干专业图书馆尚未列举出来</a:t>
            </a:r>
          </a:p>
        </p:txBody>
      </p:sp>
    </p:spTree>
    <p:extLst>
      <p:ext uri="{BB962C8B-B14F-4D97-AF65-F5344CB8AC3E}">
        <p14:creationId xmlns:p14="http://schemas.microsoft.com/office/powerpoint/2010/main" val="173447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89DAAD-2BF2-42A1-98AA-5BE33282F4A0}"/>
              </a:ext>
            </a:extLst>
          </p:cNvPr>
          <p:cNvGrpSpPr/>
          <p:nvPr/>
        </p:nvGrpSpPr>
        <p:grpSpPr>
          <a:xfrm>
            <a:off x="847024" y="1385189"/>
            <a:ext cx="5005019" cy="2043812"/>
            <a:chOff x="2872918" y="1907965"/>
            <a:chExt cx="3251051" cy="1353946"/>
          </a:xfrm>
        </p:grpSpPr>
        <p:sp>
          <p:nvSpPr>
            <p:cNvPr id="3" name="Text Placeholder 2">
              <a:extLst>
                <a:ext uri="{FF2B5EF4-FFF2-40B4-BE49-F238E27FC236}">
                  <a16:creationId xmlns:a16="http://schemas.microsoft.com/office/drawing/2014/main" id="{79EA786F-29F7-4406-964B-5A8BD72CE1DB}"/>
                </a:ext>
              </a:extLst>
            </p:cNvPr>
            <p:cNvSpPr txBox="1"/>
            <p:nvPr/>
          </p:nvSpPr>
          <p:spPr>
            <a:xfrm>
              <a:off x="2872918" y="1907965"/>
              <a:ext cx="2442787" cy="345721"/>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民族之脊梁</a:t>
              </a:r>
            </a:p>
          </p:txBody>
        </p:sp>
        <p:sp>
          <p:nvSpPr>
            <p:cNvPr id="4" name="Text Placeholder 8">
              <a:extLst>
                <a:ext uri="{FF2B5EF4-FFF2-40B4-BE49-F238E27FC236}">
                  <a16:creationId xmlns:a16="http://schemas.microsoft.com/office/drawing/2014/main" id="{7C6D7438-6F4E-4BC7-9424-9D1C33B4F384}"/>
                </a:ext>
              </a:extLst>
            </p:cNvPr>
            <p:cNvSpPr txBox="1"/>
            <p:nvPr/>
          </p:nvSpPr>
          <p:spPr>
            <a:xfrm>
              <a:off x="2872918" y="2204467"/>
              <a:ext cx="3251051" cy="1057444"/>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285750" indent="-285750">
                <a:lnSpc>
                  <a:spcPct val="120000"/>
                </a:lnSpc>
                <a:spcBef>
                  <a:spcPct val="0"/>
                </a:spcBef>
                <a:buFont typeface="Arial" panose="020B0604020202020204" pitchFamily="34" charset="0"/>
                <a:buChar char="•"/>
              </a:pPr>
              <a:r>
                <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rPr>
                <a:t>1935</a:t>
              </a:r>
              <a:r>
                <a:rPr kumimoji="1" lang="zh-CN" altLang="en-US" sz="1800" dirty="0">
                  <a:solidFill>
                    <a:schemeClr val="tx1">
                      <a:lumMod val="75000"/>
                      <a:lumOff val="25000"/>
                    </a:schemeClr>
                  </a:solidFill>
                  <a:latin typeface="华文行楷" panose="02010800040101010101" pitchFamily="2" charset="-122"/>
                  <a:ea typeface="华文行楷" panose="02010800040101010101" pitchFamily="2" charset="-122"/>
                </a:rPr>
                <a:t>年清华学子作为一二</a:t>
              </a:r>
              <a:r>
                <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rPr>
                <a:t>·</a:t>
              </a:r>
              <a:r>
                <a:rPr kumimoji="1" lang="zh-CN" altLang="en-US" sz="1800" dirty="0">
                  <a:solidFill>
                    <a:schemeClr val="tx1">
                      <a:lumMod val="75000"/>
                      <a:lumOff val="25000"/>
                    </a:schemeClr>
                  </a:solidFill>
                  <a:latin typeface="华文行楷" panose="02010800040101010101" pitchFamily="2" charset="-122"/>
                  <a:ea typeface="华文行楷" panose="02010800040101010101" pitchFamily="2" charset="-122"/>
                </a:rPr>
                <a:t>九运动的发起者和参与者，投身抗日救亡运动。</a:t>
              </a:r>
              <a:endPar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endParaRPr>
            </a:p>
            <a:p>
              <a:pPr marL="285750" indent="-285750">
                <a:lnSpc>
                  <a:spcPct val="120000"/>
                </a:lnSpc>
                <a:spcBef>
                  <a:spcPct val="0"/>
                </a:spcBef>
                <a:buFont typeface="Arial" panose="020B0604020202020204" pitchFamily="34" charset="0"/>
                <a:buChar char="•"/>
              </a:pPr>
              <a:r>
                <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rPr>
                <a:t>23</a:t>
              </a:r>
              <a:r>
                <a:rPr kumimoji="1" lang="zh-CN" altLang="en-US" sz="1800" dirty="0">
                  <a:solidFill>
                    <a:schemeClr val="tx1">
                      <a:lumMod val="75000"/>
                      <a:lumOff val="25000"/>
                    </a:schemeClr>
                  </a:solidFill>
                  <a:latin typeface="华文行楷" panose="02010800040101010101" pitchFamily="2" charset="-122"/>
                  <a:ea typeface="华文行楷" panose="02010800040101010101" pitchFamily="2" charset="-122"/>
                </a:rPr>
                <a:t>名两弹一星元勋中有十四位是清华校友。</a:t>
              </a:r>
              <a:endPar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endParaRPr>
            </a:p>
            <a:p>
              <a:pPr marL="285750" indent="-285750">
                <a:lnSpc>
                  <a:spcPct val="120000"/>
                </a:lnSpc>
                <a:spcBef>
                  <a:spcPct val="0"/>
                </a:spcBef>
                <a:buFont typeface="Arial" panose="020B0604020202020204" pitchFamily="34" charset="0"/>
                <a:buChar char="•"/>
              </a:pPr>
              <a:r>
                <a:rPr kumimoji="1" lang="zh-CN" altLang="en-US" sz="1800" dirty="0">
                  <a:solidFill>
                    <a:schemeClr val="tx1">
                      <a:lumMod val="75000"/>
                      <a:lumOff val="25000"/>
                    </a:schemeClr>
                  </a:solidFill>
                  <a:latin typeface="华文行楷" panose="02010800040101010101" pitchFamily="2" charset="-122"/>
                  <a:ea typeface="华文行楷" panose="02010800040101010101" pitchFamily="2" charset="-122"/>
                </a:rPr>
                <a:t>新时代无数清华学子将个人命运和国家需要结合，奔赴祖国需要的地方。</a:t>
              </a:r>
              <a:endPar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endParaRPr>
            </a:p>
            <a:p>
              <a:pPr marL="285750" indent="-285750">
                <a:lnSpc>
                  <a:spcPct val="120000"/>
                </a:lnSpc>
                <a:spcBef>
                  <a:spcPct val="0"/>
                </a:spcBef>
                <a:buFont typeface="Arial" panose="020B0604020202020204" pitchFamily="34" charset="0"/>
                <a:buChar char="•"/>
              </a:pPr>
              <a:r>
                <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rPr>
                <a:t>……</a:t>
              </a:r>
            </a:p>
            <a:p>
              <a:pPr>
                <a:lnSpc>
                  <a:spcPct val="120000"/>
                </a:lnSpc>
                <a:spcBef>
                  <a:spcPct val="0"/>
                </a:spcBef>
              </a:pPr>
              <a:endPar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grpSp>
        <p:nvGrpSpPr>
          <p:cNvPr id="5" name="组合 4">
            <a:extLst>
              <a:ext uri="{FF2B5EF4-FFF2-40B4-BE49-F238E27FC236}">
                <a16:creationId xmlns:a16="http://schemas.microsoft.com/office/drawing/2014/main" id="{42B12614-1F1A-41A8-BDCC-A9D3A768B3D2}"/>
              </a:ext>
            </a:extLst>
          </p:cNvPr>
          <p:cNvGrpSpPr/>
          <p:nvPr/>
        </p:nvGrpSpPr>
        <p:grpSpPr>
          <a:xfrm>
            <a:off x="6096000" y="1381215"/>
            <a:ext cx="5526704" cy="2569946"/>
            <a:chOff x="7416950" y="1975089"/>
            <a:chExt cx="3251051" cy="1487646"/>
          </a:xfrm>
        </p:grpSpPr>
        <p:sp>
          <p:nvSpPr>
            <p:cNvPr id="6" name="Text Placeholder 2">
              <a:extLst>
                <a:ext uri="{FF2B5EF4-FFF2-40B4-BE49-F238E27FC236}">
                  <a16:creationId xmlns:a16="http://schemas.microsoft.com/office/drawing/2014/main" id="{92021804-E5C9-4DCC-B8F7-7A10E4F453A7}"/>
                </a:ext>
              </a:extLst>
            </p:cNvPr>
            <p:cNvSpPr txBox="1"/>
            <p:nvPr/>
          </p:nvSpPr>
          <p:spPr>
            <a:xfrm>
              <a:off x="7416953" y="1975089"/>
              <a:ext cx="2442787" cy="345721"/>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创新之源泉</a:t>
              </a:r>
            </a:p>
          </p:txBody>
        </p:sp>
        <p:sp>
          <p:nvSpPr>
            <p:cNvPr id="7" name="Text Placeholder 8">
              <a:extLst>
                <a:ext uri="{FF2B5EF4-FFF2-40B4-BE49-F238E27FC236}">
                  <a16:creationId xmlns:a16="http://schemas.microsoft.com/office/drawing/2014/main" id="{48F237B9-9F4F-449D-B3F5-EA3DD28D110A}"/>
                </a:ext>
              </a:extLst>
            </p:cNvPr>
            <p:cNvSpPr txBox="1"/>
            <p:nvPr/>
          </p:nvSpPr>
          <p:spPr>
            <a:xfrm>
              <a:off x="7416950" y="235269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285750" indent="-285750">
                <a:buFont typeface="Arial" panose="020B0604020202020204" pitchFamily="34" charset="0"/>
                <a:buChar char="•"/>
              </a:pPr>
              <a:r>
                <a:rPr lang="zh-CN" altLang="en-US" sz="1800" dirty="0">
                  <a:solidFill>
                    <a:srgbClr val="444444"/>
                  </a:solidFill>
                  <a:latin typeface="inherit"/>
                </a:rPr>
                <a:t>　</a:t>
              </a:r>
              <a:r>
                <a:rPr lang="zh-CN" altLang="en-US" sz="1800" dirty="0">
                  <a:solidFill>
                    <a:srgbClr val="444444"/>
                  </a:solidFill>
                  <a:latin typeface="华文行楷" panose="02010800040101010101" pitchFamily="2" charset="-122"/>
                  <a:ea typeface="华文行楷" panose="02010800040101010101" pitchFamily="2" charset="-122"/>
                </a:rPr>
                <a:t>截至</a:t>
              </a:r>
              <a:r>
                <a:rPr lang="en-US" altLang="zh-CN" sz="1800" dirty="0">
                  <a:solidFill>
                    <a:srgbClr val="444444"/>
                  </a:solidFill>
                  <a:latin typeface="华文行楷" panose="02010800040101010101" pitchFamily="2" charset="-122"/>
                  <a:ea typeface="华文行楷" panose="02010800040101010101" pitchFamily="2" charset="-122"/>
                </a:rPr>
                <a:t>2017</a:t>
              </a:r>
              <a:r>
                <a:rPr lang="zh-CN" altLang="en-US" sz="1800" dirty="0">
                  <a:solidFill>
                    <a:srgbClr val="444444"/>
                  </a:solidFill>
                  <a:latin typeface="华文行楷" panose="02010800040101010101" pitchFamily="2" charset="-122"/>
                  <a:ea typeface="华文行楷" panose="02010800040101010101" pitchFamily="2" charset="-122"/>
                </a:rPr>
                <a:t>年度，清华大学累计获国家科学技术奖励</a:t>
              </a:r>
              <a:r>
                <a:rPr lang="en-US" altLang="zh-CN" sz="1800" dirty="0">
                  <a:solidFill>
                    <a:srgbClr val="444444"/>
                  </a:solidFill>
                  <a:latin typeface="华文行楷" panose="02010800040101010101" pitchFamily="2" charset="-122"/>
                  <a:ea typeface="华文行楷" panose="02010800040101010101" pitchFamily="2" charset="-122"/>
                </a:rPr>
                <a:t>547</a:t>
              </a:r>
              <a:r>
                <a:rPr lang="zh-CN" altLang="en-US" sz="1800" dirty="0">
                  <a:solidFill>
                    <a:srgbClr val="444444"/>
                  </a:solidFill>
                  <a:latin typeface="华文行楷" panose="02010800040101010101" pitchFamily="2" charset="-122"/>
                  <a:ea typeface="华文行楷" panose="02010800040101010101" pitchFamily="2" charset="-122"/>
                </a:rPr>
                <a:t>项。       其中：国家最高科技奖获奖者</a:t>
              </a:r>
              <a:r>
                <a:rPr lang="en-US" altLang="zh-CN" sz="1800" dirty="0">
                  <a:solidFill>
                    <a:srgbClr val="444444"/>
                  </a:solidFill>
                  <a:latin typeface="华文行楷" panose="02010800040101010101" pitchFamily="2" charset="-122"/>
                  <a:ea typeface="华文行楷" panose="02010800040101010101" pitchFamily="2" charset="-122"/>
                </a:rPr>
                <a:t>1</a:t>
              </a:r>
              <a:r>
                <a:rPr lang="zh-CN" altLang="en-US" sz="1800" dirty="0">
                  <a:solidFill>
                    <a:srgbClr val="444444"/>
                  </a:solidFill>
                  <a:latin typeface="华文行楷" panose="02010800040101010101" pitchFamily="2" charset="-122"/>
                  <a:ea typeface="华文行楷" panose="02010800040101010101" pitchFamily="2" charset="-122"/>
                </a:rPr>
                <a:t>人，国家自然科学奖</a:t>
              </a:r>
              <a:r>
                <a:rPr lang="en-US" altLang="zh-CN" sz="1800" dirty="0">
                  <a:solidFill>
                    <a:srgbClr val="444444"/>
                  </a:solidFill>
                  <a:latin typeface="华文行楷" panose="02010800040101010101" pitchFamily="2" charset="-122"/>
                  <a:ea typeface="华文行楷" panose="02010800040101010101" pitchFamily="2" charset="-122"/>
                </a:rPr>
                <a:t>71</a:t>
              </a:r>
              <a:r>
                <a:rPr lang="zh-CN" altLang="en-US" sz="1800" dirty="0">
                  <a:solidFill>
                    <a:srgbClr val="444444"/>
                  </a:solidFill>
                  <a:latin typeface="华文行楷" panose="02010800040101010101" pitchFamily="2" charset="-122"/>
                  <a:ea typeface="华文行楷" panose="02010800040101010101" pitchFamily="2" charset="-122"/>
                </a:rPr>
                <a:t>项，国家技术发明奖</a:t>
              </a:r>
              <a:r>
                <a:rPr lang="en-US" altLang="zh-CN" sz="1800" dirty="0">
                  <a:solidFill>
                    <a:srgbClr val="444444"/>
                  </a:solidFill>
                  <a:latin typeface="华文行楷" panose="02010800040101010101" pitchFamily="2" charset="-122"/>
                  <a:ea typeface="华文行楷" panose="02010800040101010101" pitchFamily="2" charset="-122"/>
                </a:rPr>
                <a:t>150</a:t>
              </a:r>
              <a:r>
                <a:rPr lang="zh-CN" altLang="en-US" sz="1800" dirty="0">
                  <a:solidFill>
                    <a:srgbClr val="444444"/>
                  </a:solidFill>
                  <a:latin typeface="华文行楷" panose="02010800040101010101" pitchFamily="2" charset="-122"/>
                  <a:ea typeface="华文行楷" panose="02010800040101010101" pitchFamily="2" charset="-122"/>
                </a:rPr>
                <a:t>项，国家科学技术进步奖</a:t>
              </a:r>
              <a:r>
                <a:rPr lang="en-US" altLang="zh-CN" sz="1800" dirty="0">
                  <a:solidFill>
                    <a:srgbClr val="444444"/>
                  </a:solidFill>
                  <a:latin typeface="华文行楷" panose="02010800040101010101" pitchFamily="2" charset="-122"/>
                  <a:ea typeface="华文行楷" panose="02010800040101010101" pitchFamily="2" charset="-122"/>
                </a:rPr>
                <a:t>325</a:t>
              </a:r>
              <a:r>
                <a:rPr lang="zh-CN" altLang="en-US" sz="1800" dirty="0">
                  <a:solidFill>
                    <a:srgbClr val="444444"/>
                  </a:solidFill>
                  <a:latin typeface="华文行楷" panose="02010800040101010101" pitchFamily="2" charset="-122"/>
                  <a:ea typeface="华文行楷" panose="02010800040101010101" pitchFamily="2" charset="-122"/>
                </a:rPr>
                <a:t>项。</a:t>
              </a:r>
              <a:endParaRPr lang="en-US" altLang="zh-CN" sz="1800" dirty="0">
                <a:solidFill>
                  <a:srgbClr val="444444"/>
                </a:solidFill>
                <a:latin typeface="华文行楷" panose="02010800040101010101" pitchFamily="2" charset="-122"/>
                <a:ea typeface="华文行楷" panose="02010800040101010101" pitchFamily="2" charset="-122"/>
              </a:endParaRPr>
            </a:p>
            <a:p>
              <a:pPr marL="285750" indent="-285750">
                <a:buFont typeface="Arial" panose="020B0604020202020204" pitchFamily="34" charset="0"/>
                <a:buChar char="•"/>
              </a:pPr>
              <a:r>
                <a:rPr lang="zh-CN" altLang="en-US" sz="1800" dirty="0">
                  <a:solidFill>
                    <a:srgbClr val="444444"/>
                  </a:solidFill>
                  <a:latin typeface="华文行楷" panose="02010800040101010101" pitchFamily="2" charset="-122"/>
                  <a:ea typeface="华文行楷" panose="02010800040101010101" pitchFamily="2" charset="-122"/>
                </a:rPr>
                <a:t>学校鼓励本科生自主创新创业，参与科研项目（</a:t>
              </a:r>
              <a:r>
                <a:rPr lang="en-US" altLang="zh-CN" sz="1800" dirty="0">
                  <a:solidFill>
                    <a:srgbClr val="444444"/>
                  </a:solidFill>
                  <a:latin typeface="华文行楷" panose="02010800040101010101" pitchFamily="2" charset="-122"/>
                  <a:ea typeface="华文行楷" panose="02010800040101010101" pitchFamily="2" charset="-122"/>
                </a:rPr>
                <a:t>SRT</a:t>
              </a:r>
              <a:r>
                <a:rPr lang="zh-CN" altLang="en-US" sz="1800" dirty="0">
                  <a:solidFill>
                    <a:srgbClr val="444444"/>
                  </a:solidFill>
                  <a:latin typeface="华文行楷" panose="02010800040101010101" pitchFamily="2" charset="-122"/>
                  <a:ea typeface="华文行楷" panose="02010800040101010101" pitchFamily="2" charset="-122"/>
                </a:rPr>
                <a:t>），硕果累累。</a:t>
              </a:r>
              <a:endParaRPr lang="en-US" altLang="zh-CN" sz="1800" dirty="0">
                <a:solidFill>
                  <a:srgbClr val="444444"/>
                </a:solidFill>
                <a:latin typeface="华文行楷" panose="02010800040101010101" pitchFamily="2" charset="-122"/>
                <a:ea typeface="华文行楷" panose="02010800040101010101" pitchFamily="2" charset="-122"/>
              </a:endParaRPr>
            </a:p>
            <a:p>
              <a:pPr marL="285750" indent="-285750">
                <a:buFont typeface="Arial" panose="020B0604020202020204" pitchFamily="34" charset="0"/>
                <a:buChar char="•"/>
              </a:pPr>
              <a:r>
                <a:rPr lang="en-US" altLang="zh-CN" sz="1800" dirty="0">
                  <a:solidFill>
                    <a:srgbClr val="444444"/>
                  </a:solidFill>
                  <a:latin typeface="华文行楷" panose="02010800040101010101" pitchFamily="2" charset="-122"/>
                  <a:ea typeface="华文行楷" panose="02010800040101010101" pitchFamily="2" charset="-122"/>
                </a:rPr>
                <a:t>……</a:t>
              </a:r>
              <a:endParaRPr lang="zh-CN" altLang="en-US" sz="1800" dirty="0">
                <a:latin typeface="华文行楷" panose="02010800040101010101" pitchFamily="2" charset="-122"/>
                <a:ea typeface="华文行楷" panose="02010800040101010101" pitchFamily="2" charset="-122"/>
              </a:endParaRPr>
            </a:p>
            <a:p>
              <a:pPr>
                <a:lnSpc>
                  <a:spcPct val="120000"/>
                </a:lnSpc>
                <a:spcBef>
                  <a:spcPct val="0"/>
                </a:spcBef>
              </a:pPr>
              <a:endParaRPr lang="en-US" altLang="zh-CN" sz="16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endParaRPr>
            </a:p>
          </p:txBody>
        </p:sp>
      </p:grpSp>
      <p:grpSp>
        <p:nvGrpSpPr>
          <p:cNvPr id="8" name="组合 7">
            <a:extLst>
              <a:ext uri="{FF2B5EF4-FFF2-40B4-BE49-F238E27FC236}">
                <a16:creationId xmlns:a16="http://schemas.microsoft.com/office/drawing/2014/main" id="{7CFDA229-C98C-4E43-96D7-5599DB8C6BB3}"/>
              </a:ext>
            </a:extLst>
          </p:cNvPr>
          <p:cNvGrpSpPr/>
          <p:nvPr/>
        </p:nvGrpSpPr>
        <p:grpSpPr>
          <a:xfrm>
            <a:off x="847024" y="4229419"/>
            <a:ext cx="5388344" cy="2486784"/>
            <a:chOff x="7416950" y="1975089"/>
            <a:chExt cx="3251051" cy="1487646"/>
          </a:xfrm>
        </p:grpSpPr>
        <p:sp>
          <p:nvSpPr>
            <p:cNvPr id="9" name="Text Placeholder 2">
              <a:extLst>
                <a:ext uri="{FF2B5EF4-FFF2-40B4-BE49-F238E27FC236}">
                  <a16:creationId xmlns:a16="http://schemas.microsoft.com/office/drawing/2014/main" id="{67829F27-D52F-4D2A-A833-638E5379D0F8}"/>
                </a:ext>
              </a:extLst>
            </p:cNvPr>
            <p:cNvSpPr txBox="1"/>
            <p:nvPr/>
          </p:nvSpPr>
          <p:spPr>
            <a:xfrm>
              <a:off x="7416953" y="1975089"/>
              <a:ext cx="2442787" cy="345721"/>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工科之翘楚</a:t>
              </a:r>
            </a:p>
          </p:txBody>
        </p:sp>
        <p:sp>
          <p:nvSpPr>
            <p:cNvPr id="10" name="Text Placeholder 8">
              <a:extLst>
                <a:ext uri="{FF2B5EF4-FFF2-40B4-BE49-F238E27FC236}">
                  <a16:creationId xmlns:a16="http://schemas.microsoft.com/office/drawing/2014/main" id="{D0682155-E67A-4C2F-8BAD-270584547366}"/>
                </a:ext>
              </a:extLst>
            </p:cNvPr>
            <p:cNvSpPr txBox="1"/>
            <p:nvPr/>
          </p:nvSpPr>
          <p:spPr>
            <a:xfrm>
              <a:off x="7416950" y="235269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342900" indent="-342900">
                <a:lnSpc>
                  <a:spcPct val="120000"/>
                </a:lnSpc>
                <a:spcBef>
                  <a:spcPct val="0"/>
                </a:spcBef>
                <a:buFont typeface="Arial" panose="020B0604020202020204" pitchFamily="34" charset="0"/>
                <a:buChar char="•"/>
              </a:pPr>
              <a:r>
                <a:rPr kumimoji="1" lang="zh-CN" altLang="en-US"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在第四次学科评估中，清华大学工科院系共获得</a:t>
              </a:r>
              <a:r>
                <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14</a:t>
              </a:r>
              <a:r>
                <a:rPr kumimoji="1" lang="zh-CN" altLang="en-US"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个</a:t>
              </a:r>
              <a:r>
                <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A+</a:t>
              </a:r>
              <a:r>
                <a:rPr kumimoji="1" lang="zh-CN" altLang="en-US"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a:t>
              </a:r>
              <a:r>
                <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5</a:t>
              </a:r>
              <a:r>
                <a:rPr kumimoji="1" lang="zh-CN" altLang="en-US"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个</a:t>
              </a:r>
              <a:r>
                <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A,</a:t>
              </a:r>
              <a:r>
                <a:rPr kumimoji="1" lang="zh-CN" altLang="en-US"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一个</a:t>
              </a:r>
              <a:r>
                <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A-</a:t>
              </a:r>
              <a:r>
                <a:rPr kumimoji="1" lang="zh-CN" altLang="en-US"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a:t>
              </a:r>
              <a:endPar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endParaRPr>
            </a:p>
            <a:p>
              <a:pPr marL="342900" indent="-342900">
                <a:lnSpc>
                  <a:spcPct val="120000"/>
                </a:lnSpc>
                <a:spcBef>
                  <a:spcPct val="0"/>
                </a:spcBef>
                <a:buFont typeface="Arial" panose="020B0604020202020204" pitchFamily="34" charset="0"/>
                <a:buChar char="•"/>
              </a:pPr>
              <a:r>
                <a:rPr kumimoji="1" lang="zh-CN" altLang="en-US"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其中力学、电气工程及其自动化、建筑学、核工程与技术等学科在四次学科评估中均居于全国第一。</a:t>
              </a:r>
              <a:endPar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endParaRPr>
            </a:p>
            <a:p>
              <a:pPr marL="342900" indent="-342900">
                <a:lnSpc>
                  <a:spcPct val="120000"/>
                </a:lnSpc>
                <a:spcBef>
                  <a:spcPct val="0"/>
                </a:spcBef>
                <a:buFont typeface="Arial" panose="020B0604020202020204" pitchFamily="34" charset="0"/>
                <a:buChar char="•"/>
              </a:pPr>
              <a:r>
                <a:rPr kumimoji="1" lang="en-US" altLang="zh-CN"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a:t>
              </a:r>
              <a:endParaRPr lang="en-US" altLang="zh-CN" sz="18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endParaRPr>
            </a:p>
          </p:txBody>
        </p:sp>
      </p:grpSp>
      <p:grpSp>
        <p:nvGrpSpPr>
          <p:cNvPr id="16" name="组合 15">
            <a:extLst>
              <a:ext uri="{FF2B5EF4-FFF2-40B4-BE49-F238E27FC236}">
                <a16:creationId xmlns:a16="http://schemas.microsoft.com/office/drawing/2014/main" id="{D50D2FD3-F667-4FDD-94C9-55F04538B5BC}"/>
              </a:ext>
            </a:extLst>
          </p:cNvPr>
          <p:cNvGrpSpPr/>
          <p:nvPr/>
        </p:nvGrpSpPr>
        <p:grpSpPr>
          <a:xfrm>
            <a:off x="6459957" y="4243435"/>
            <a:ext cx="5526704" cy="2569946"/>
            <a:chOff x="7416950" y="1975089"/>
            <a:chExt cx="3251051" cy="1487646"/>
          </a:xfrm>
        </p:grpSpPr>
        <p:sp>
          <p:nvSpPr>
            <p:cNvPr id="17" name="Text Placeholder 2">
              <a:extLst>
                <a:ext uri="{FF2B5EF4-FFF2-40B4-BE49-F238E27FC236}">
                  <a16:creationId xmlns:a16="http://schemas.microsoft.com/office/drawing/2014/main" id="{931A1985-92FF-466C-A9DB-553DE6CB5FA4}"/>
                </a:ext>
              </a:extLst>
            </p:cNvPr>
            <p:cNvSpPr txBox="1"/>
            <p:nvPr/>
          </p:nvSpPr>
          <p:spPr>
            <a:xfrm>
              <a:off x="7416953" y="1975089"/>
              <a:ext cx="2442787" cy="345721"/>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685800"/>
              <a:r>
                <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名校之大气</a:t>
              </a:r>
            </a:p>
          </p:txBody>
        </p:sp>
        <p:sp>
          <p:nvSpPr>
            <p:cNvPr id="18" name="Text Placeholder 8">
              <a:extLst>
                <a:ext uri="{FF2B5EF4-FFF2-40B4-BE49-F238E27FC236}">
                  <a16:creationId xmlns:a16="http://schemas.microsoft.com/office/drawing/2014/main" id="{DFE3C6AB-A432-43A3-95F9-D987A403A3EB}"/>
                </a:ext>
              </a:extLst>
            </p:cNvPr>
            <p:cNvSpPr txBox="1"/>
            <p:nvPr/>
          </p:nvSpPr>
          <p:spPr>
            <a:xfrm>
              <a:off x="7416950" y="2352696"/>
              <a:ext cx="3251051" cy="1110039"/>
            </a:xfrm>
            <a:prstGeom prst="rect">
              <a:avLst/>
            </a:prstGeom>
          </p:spPr>
          <p:txBody>
            <a:bodyPr vert="horz" lIns="68580" tIns="34290" rIns="68580" bIns="34290"/>
            <a:lstStyle>
              <a:defPPr>
                <a:defRPr lang="zh-CN"/>
              </a:defPPr>
              <a:lvl1pPr indent="0" defTabSz="457200">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285750" indent="-285750">
                <a:lnSpc>
                  <a:spcPct val="120000"/>
                </a:lnSpc>
                <a:spcBef>
                  <a:spcPct val="0"/>
                </a:spcBef>
                <a:buFont typeface="Arial" panose="020B0604020202020204" pitchFamily="34" charset="0"/>
                <a:buChar char="•"/>
              </a:pPr>
              <a:r>
                <a:rPr lang="zh-CN" altLang="en-US" sz="16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大师云集，全校共有</a:t>
              </a:r>
              <a:r>
                <a:rPr lang="en-US" altLang="zh-CN" sz="16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51</a:t>
              </a:r>
              <a:r>
                <a:rPr lang="zh-CN" altLang="en-US" sz="16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位中国科学院院士，</a:t>
              </a:r>
              <a:r>
                <a:rPr lang="en-US" altLang="zh-CN" sz="16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39</a:t>
              </a:r>
              <a:r>
                <a:rPr lang="zh-CN" altLang="en-US" sz="16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位中国工程院院士。</a:t>
              </a:r>
              <a:endParaRPr lang="en-US" altLang="zh-CN" sz="16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endParaRPr>
            </a:p>
            <a:p>
              <a:pPr marL="285750" indent="-285750">
                <a:lnSpc>
                  <a:spcPct val="120000"/>
                </a:lnSpc>
                <a:spcBef>
                  <a:spcPct val="0"/>
                </a:spcBef>
                <a:buFont typeface="Arial" panose="020B0604020202020204" pitchFamily="34" charset="0"/>
                <a:buChar char="•"/>
              </a:pPr>
              <a:r>
                <a:rPr lang="zh-CN" altLang="en-US" sz="16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rPr>
                <a:t>精英辈出，校友遍布社会各行各业。</a:t>
              </a:r>
              <a:endParaRPr lang="en-US" altLang="zh-CN" sz="1600" dirty="0">
                <a:solidFill>
                  <a:schemeClr val="tx1">
                    <a:lumMod val="75000"/>
                    <a:lumOff val="25000"/>
                  </a:schemeClr>
                </a:solidFill>
                <a:latin typeface="华文行楷" panose="02010800040101010101" pitchFamily="2" charset="-122"/>
                <a:ea typeface="华文行楷" panose="02010800040101010101" pitchFamily="2" charset="-122"/>
                <a:cs typeface="Arial" panose="020B0604020202020204" pitchFamily="34" charset="0"/>
                <a:sym typeface="+mn-lt"/>
              </a:endParaRPr>
            </a:p>
          </p:txBody>
        </p:sp>
      </p:grpSp>
      <p:sp>
        <p:nvSpPr>
          <p:cNvPr id="20" name="文本框 19">
            <a:extLst>
              <a:ext uri="{FF2B5EF4-FFF2-40B4-BE49-F238E27FC236}">
                <a16:creationId xmlns:a16="http://schemas.microsoft.com/office/drawing/2014/main" id="{2CFD3896-5DE4-4844-9AC5-2906912F44B1}"/>
              </a:ext>
            </a:extLst>
          </p:cNvPr>
          <p:cNvSpPr txBox="1"/>
          <p:nvPr/>
        </p:nvSpPr>
        <p:spPr>
          <a:xfrm>
            <a:off x="3205537" y="532894"/>
            <a:ext cx="5756929" cy="523220"/>
          </a:xfrm>
          <a:prstGeom prst="rect">
            <a:avLst/>
          </a:prstGeom>
          <a:noFill/>
        </p:spPr>
        <p:txBody>
          <a:bodyPr wrap="square" rtlCol="0">
            <a:spAutoFit/>
          </a:bodyPr>
          <a:lstStyle/>
          <a:p>
            <a:r>
              <a:rPr lang="zh-CN" altLang="en-US" sz="2800" dirty="0">
                <a:latin typeface="华文行楷" panose="02010800040101010101" pitchFamily="2" charset="-122"/>
                <a:ea typeface="华文行楷" panose="02010800040101010101" pitchFamily="2" charset="-122"/>
              </a:rPr>
              <a:t>        立德立言，无问西东</a:t>
            </a:r>
          </a:p>
        </p:txBody>
      </p:sp>
      <p:pic>
        <p:nvPicPr>
          <p:cNvPr id="21" name="图片 20">
            <a:extLst>
              <a:ext uri="{FF2B5EF4-FFF2-40B4-BE49-F238E27FC236}">
                <a16:creationId xmlns:a16="http://schemas.microsoft.com/office/drawing/2014/main" id="{0275E288-98DF-4E64-B991-9A881095C38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24031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7CA1E7A-DD53-447D-9F46-3266CA992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587" y="4186145"/>
            <a:ext cx="2569945" cy="2569945"/>
          </a:xfrm>
          <a:prstGeom prst="rect">
            <a:avLst/>
          </a:prstGeom>
        </p:spPr>
      </p:pic>
      <p:pic>
        <p:nvPicPr>
          <p:cNvPr id="21" name="图片 20">
            <a:extLst>
              <a:ext uri="{FF2B5EF4-FFF2-40B4-BE49-F238E27FC236}">
                <a16:creationId xmlns:a16="http://schemas.microsoft.com/office/drawing/2014/main" id="{B465DDBF-1C0E-4952-857D-AA6F727A2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414" y="3025789"/>
            <a:ext cx="2005758" cy="2320712"/>
          </a:xfrm>
          <a:prstGeom prst="rect">
            <a:avLst/>
          </a:prstGeom>
        </p:spPr>
      </p:pic>
      <p:pic>
        <p:nvPicPr>
          <p:cNvPr id="7" name="图片 6">
            <a:extLst>
              <a:ext uri="{FF2B5EF4-FFF2-40B4-BE49-F238E27FC236}">
                <a16:creationId xmlns:a16="http://schemas.microsoft.com/office/drawing/2014/main" id="{16B4E7A3-564A-4E68-AF80-600B08513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127" y="1193834"/>
            <a:ext cx="1990689" cy="2473505"/>
          </a:xfrm>
          <a:prstGeom prst="rect">
            <a:avLst/>
          </a:prstGeom>
        </p:spPr>
      </p:pic>
      <p:sp>
        <p:nvSpPr>
          <p:cNvPr id="2" name="文本框 1">
            <a:extLst>
              <a:ext uri="{FF2B5EF4-FFF2-40B4-BE49-F238E27FC236}">
                <a16:creationId xmlns:a16="http://schemas.microsoft.com/office/drawing/2014/main" id="{AC4CCC28-890A-41EF-BC1C-91C65C25C158}"/>
              </a:ext>
            </a:extLst>
          </p:cNvPr>
          <p:cNvSpPr txBox="1"/>
          <p:nvPr/>
        </p:nvSpPr>
        <p:spPr>
          <a:xfrm>
            <a:off x="3357534" y="497426"/>
            <a:ext cx="5755907" cy="769441"/>
          </a:xfrm>
          <a:prstGeom prst="rect">
            <a:avLst/>
          </a:prstGeom>
          <a:noFill/>
        </p:spPr>
        <p:txBody>
          <a:bodyPr wrap="square" rtlCol="0">
            <a:spAutoFit/>
          </a:bodyPr>
          <a:lstStyle/>
          <a:p>
            <a:r>
              <a:rPr lang="zh-CN" altLang="en-US" sz="4400" dirty="0">
                <a:latin typeface="华文行楷" panose="02010800040101010101" pitchFamily="2" charset="-122"/>
                <a:ea typeface="华文行楷" panose="02010800040101010101" pitchFamily="2" charset="-122"/>
              </a:rPr>
              <a:t>群英璀璨， 荟萃一堂</a:t>
            </a:r>
          </a:p>
        </p:txBody>
      </p:sp>
      <p:pic>
        <p:nvPicPr>
          <p:cNvPr id="4" name="图片 3">
            <a:extLst>
              <a:ext uri="{FF2B5EF4-FFF2-40B4-BE49-F238E27FC236}">
                <a16:creationId xmlns:a16="http://schemas.microsoft.com/office/drawing/2014/main" id="{4BF189C4-E98D-468B-B65D-045EE2FA51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267" y="650283"/>
            <a:ext cx="2155758" cy="2155758"/>
          </a:xfrm>
          <a:prstGeom prst="rect">
            <a:avLst/>
          </a:prstGeom>
        </p:spPr>
      </p:pic>
      <p:pic>
        <p:nvPicPr>
          <p:cNvPr id="9" name="图片 8">
            <a:extLst>
              <a:ext uri="{FF2B5EF4-FFF2-40B4-BE49-F238E27FC236}">
                <a16:creationId xmlns:a16="http://schemas.microsoft.com/office/drawing/2014/main" id="{15942B57-557C-4BA9-AC05-DDBBD26D49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8108" y="1319812"/>
            <a:ext cx="1990689" cy="2488361"/>
          </a:xfrm>
          <a:prstGeom prst="rect">
            <a:avLst/>
          </a:prstGeom>
        </p:spPr>
      </p:pic>
      <p:pic>
        <p:nvPicPr>
          <p:cNvPr id="11" name="图片 10">
            <a:extLst>
              <a:ext uri="{FF2B5EF4-FFF2-40B4-BE49-F238E27FC236}">
                <a16:creationId xmlns:a16="http://schemas.microsoft.com/office/drawing/2014/main" id="{B921C87A-0EF4-437F-97C3-C4650FADA3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497" y="3201979"/>
            <a:ext cx="2569945" cy="2569945"/>
          </a:xfrm>
          <a:prstGeom prst="rect">
            <a:avLst/>
          </a:prstGeom>
        </p:spPr>
      </p:pic>
      <p:pic>
        <p:nvPicPr>
          <p:cNvPr id="13" name="图片 12">
            <a:extLst>
              <a:ext uri="{FF2B5EF4-FFF2-40B4-BE49-F238E27FC236}">
                <a16:creationId xmlns:a16="http://schemas.microsoft.com/office/drawing/2014/main" id="{E4BA2AF0-DA2D-4CAA-869F-C9AB729D9C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8479" y="3902315"/>
            <a:ext cx="2569945" cy="2569945"/>
          </a:xfrm>
          <a:prstGeom prst="rect">
            <a:avLst/>
          </a:prstGeom>
        </p:spPr>
      </p:pic>
      <p:pic>
        <p:nvPicPr>
          <p:cNvPr id="19" name="图片 18">
            <a:extLst>
              <a:ext uri="{FF2B5EF4-FFF2-40B4-BE49-F238E27FC236}">
                <a16:creationId xmlns:a16="http://schemas.microsoft.com/office/drawing/2014/main" id="{FA7A327D-7E25-469F-A41F-B2AFE20663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55727" y="2890012"/>
            <a:ext cx="2528276" cy="2925278"/>
          </a:xfrm>
          <a:prstGeom prst="rect">
            <a:avLst/>
          </a:prstGeom>
        </p:spPr>
      </p:pic>
      <p:pic>
        <p:nvPicPr>
          <p:cNvPr id="23" name="图片 22">
            <a:extLst>
              <a:ext uri="{FF2B5EF4-FFF2-40B4-BE49-F238E27FC236}">
                <a16:creationId xmlns:a16="http://schemas.microsoft.com/office/drawing/2014/main" id="{72CF099B-AFEE-4E11-8657-4DDEAFB71C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91612" y="425438"/>
            <a:ext cx="2005050" cy="2925278"/>
          </a:xfrm>
          <a:prstGeom prst="rect">
            <a:avLst/>
          </a:prstGeom>
        </p:spPr>
      </p:pic>
      <p:pic>
        <p:nvPicPr>
          <p:cNvPr id="17" name="图片 16">
            <a:extLst>
              <a:ext uri="{FF2B5EF4-FFF2-40B4-BE49-F238E27FC236}">
                <a16:creationId xmlns:a16="http://schemas.microsoft.com/office/drawing/2014/main" id="{EB3D4060-4CB6-431B-A11A-E90651E092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1256" y="1467669"/>
            <a:ext cx="2320712" cy="2320712"/>
          </a:xfrm>
          <a:prstGeom prst="rect">
            <a:avLst/>
          </a:prstGeom>
        </p:spPr>
      </p:pic>
      <p:pic>
        <p:nvPicPr>
          <p:cNvPr id="8" name="图片 7">
            <a:extLst>
              <a:ext uri="{FF2B5EF4-FFF2-40B4-BE49-F238E27FC236}">
                <a16:creationId xmlns:a16="http://schemas.microsoft.com/office/drawing/2014/main" id="{07643CDD-FCEB-46BB-8BD0-E1908ADB48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86022" y="3524115"/>
            <a:ext cx="2874911" cy="3326343"/>
          </a:xfrm>
          <a:prstGeom prst="rect">
            <a:avLst/>
          </a:prstGeom>
        </p:spPr>
      </p:pic>
      <p:pic>
        <p:nvPicPr>
          <p:cNvPr id="5" name="图片 4">
            <a:extLst>
              <a:ext uri="{FF2B5EF4-FFF2-40B4-BE49-F238E27FC236}">
                <a16:creationId xmlns:a16="http://schemas.microsoft.com/office/drawing/2014/main" id="{83033144-5DD2-491C-950C-1232C889BA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65192" y="431923"/>
            <a:ext cx="2552700" cy="3333750"/>
          </a:xfrm>
          <a:prstGeom prst="rect">
            <a:avLst/>
          </a:prstGeom>
        </p:spPr>
      </p:pic>
      <p:pic>
        <p:nvPicPr>
          <p:cNvPr id="6" name="图片 5">
            <a:extLst>
              <a:ext uri="{FF2B5EF4-FFF2-40B4-BE49-F238E27FC236}">
                <a16:creationId xmlns:a16="http://schemas.microsoft.com/office/drawing/2014/main" id="{3BCC34C2-CCE5-4924-8AFE-3DEC488AD7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6878" y="-474532"/>
            <a:ext cx="2086790" cy="3326343"/>
          </a:xfrm>
          <a:prstGeom prst="rect">
            <a:avLst/>
          </a:prstGeom>
        </p:spPr>
      </p:pic>
      <p:pic>
        <p:nvPicPr>
          <p:cNvPr id="20" name="图片 19">
            <a:extLst>
              <a:ext uri="{FF2B5EF4-FFF2-40B4-BE49-F238E27FC236}">
                <a16:creationId xmlns:a16="http://schemas.microsoft.com/office/drawing/2014/main" id="{F916463F-A86E-4266-800F-954197C5CE70}"/>
              </a:ext>
            </a:extLst>
          </p:cNvPr>
          <p:cNvPicPr>
            <a:picLocks noChangeAspect="1"/>
          </p:cNvPicPr>
          <p:nvPr/>
        </p:nvPicPr>
        <p:blipFill>
          <a:blip r:embed="rId15">
            <a:extLst>
              <a:ext uri="{BEBA8EAE-BF5A-486C-A8C5-ECC9F3942E4B}">
                <a14:imgProps xmlns:a14="http://schemas.microsoft.com/office/drawing/2010/main">
                  <a14:imgLayer r:embed="rId16">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113669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circle(in)">
                                      <p:cBhvr>
                                        <p:cTn id="28" dur="2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circle(in)">
                                      <p:cBhvr>
                                        <p:cTn id="33" dur="20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down)">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barn(inVertical)">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circle(in)">
                                      <p:cBhvr>
                                        <p:cTn id="7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B9B0216-564B-45C2-999A-95F256026A43}"/>
              </a:ext>
            </a:extLst>
          </p:cNvPr>
          <p:cNvSpPr txBox="1"/>
          <p:nvPr/>
        </p:nvSpPr>
        <p:spPr>
          <a:xfrm>
            <a:off x="2825393" y="606175"/>
            <a:ext cx="5938463" cy="461665"/>
          </a:xfrm>
          <a:prstGeom prst="rect">
            <a:avLst/>
          </a:prstGeom>
          <a:noFill/>
        </p:spPr>
        <p:txBody>
          <a:bodyPr wrap="square" rtlCol="0">
            <a:spAutoFit/>
          </a:bodyPr>
          <a:lstStyle/>
          <a:p>
            <a:r>
              <a:rPr lang="zh-CN" altLang="en-US" sz="2400" dirty="0">
                <a:latin typeface="华文行楷" panose="02010800040101010101" pitchFamily="2" charset="-122"/>
                <a:ea typeface="华文行楷" panose="02010800040101010101" pitchFamily="2" charset="-122"/>
              </a:rPr>
              <a:t>                   通专结合，全面发展</a:t>
            </a:r>
          </a:p>
        </p:txBody>
      </p:sp>
      <p:sp>
        <p:nvSpPr>
          <p:cNvPr id="3" name="文本框 2">
            <a:extLst>
              <a:ext uri="{FF2B5EF4-FFF2-40B4-BE49-F238E27FC236}">
                <a16:creationId xmlns:a16="http://schemas.microsoft.com/office/drawing/2014/main" id="{D4AE7FB9-162C-425C-A954-A92145C4C6F5}"/>
              </a:ext>
            </a:extLst>
          </p:cNvPr>
          <p:cNvSpPr txBox="1"/>
          <p:nvPr/>
        </p:nvSpPr>
        <p:spPr>
          <a:xfrm>
            <a:off x="575353" y="1192340"/>
            <a:ext cx="11527604" cy="3139321"/>
          </a:xfrm>
          <a:prstGeom prst="rect">
            <a:avLst/>
          </a:prstGeom>
          <a:noFill/>
        </p:spPr>
        <p:txBody>
          <a:bodyPr wrap="square" rtlCol="0">
            <a:spAutoFit/>
          </a:bodyPr>
          <a:lstStyle/>
          <a:p>
            <a:r>
              <a:rPr lang="zh-CN" altLang="en-US" sz="2000" dirty="0">
                <a:latin typeface="华文行楷" panose="02010800040101010101" pitchFamily="2" charset="-122"/>
                <a:ea typeface="华文行楷" panose="02010800040101010101" pitchFamily="2" charset="-122"/>
              </a:rPr>
              <a:t>        清华大学围绕立德树人的根本任务，确立价值塑造、能力培养和知识传授“三位一体”的教育理念和人才培养模式，致力于培养肩负使命、追求卓越的人，使学生具备健全人格、宽厚基础、创新思维、全球视野和社会责任感，实现全面发展和个性发展相结合。</a:t>
            </a:r>
          </a:p>
          <a:p>
            <a:r>
              <a:rPr lang="zh-CN" altLang="en-US" sz="2000" dirty="0">
                <a:latin typeface="华文行楷" panose="02010800040101010101" pitchFamily="2" charset="-122"/>
                <a:ea typeface="华文行楷" panose="02010800040101010101" pitchFamily="2" charset="-122"/>
              </a:rPr>
              <a:t>　　学校构建以通识教育为基础、通识教育与专业教育相融合的本科教育体系，通过优化本科培养方案、建设优质本科课程、持续提升本科教育质量，努力培养学生成为</a:t>
            </a:r>
            <a:r>
              <a:rPr lang="en-US" altLang="zh-CN" sz="2000" dirty="0">
                <a:latin typeface="华文行楷" panose="02010800040101010101" pitchFamily="2" charset="-122"/>
                <a:ea typeface="华文行楷" panose="02010800040101010101" pitchFamily="2" charset="-122"/>
              </a:rPr>
              <a:t>"</a:t>
            </a:r>
            <a:r>
              <a:rPr lang="zh-CN" altLang="en-US" sz="2000" dirty="0">
                <a:latin typeface="华文行楷" panose="02010800040101010101" pitchFamily="2" charset="-122"/>
                <a:ea typeface="华文行楷" panose="02010800040101010101" pitchFamily="2" charset="-122"/>
              </a:rPr>
              <a:t>高素质，高层次，多样化，创造性</a:t>
            </a:r>
            <a:r>
              <a:rPr lang="en-US" altLang="zh-CN" sz="2000" dirty="0">
                <a:latin typeface="华文行楷" panose="02010800040101010101" pitchFamily="2" charset="-122"/>
                <a:ea typeface="华文行楷" panose="02010800040101010101" pitchFamily="2" charset="-122"/>
              </a:rPr>
              <a:t>"</a:t>
            </a:r>
            <a:r>
              <a:rPr lang="zh-CN" altLang="en-US" sz="2000" dirty="0">
                <a:latin typeface="华文行楷" panose="02010800040101010101" pitchFamily="2" charset="-122"/>
                <a:ea typeface="华文行楷" panose="02010800040101010101" pitchFamily="2" charset="-122"/>
              </a:rPr>
              <a:t>人才。</a:t>
            </a:r>
          </a:p>
          <a:p>
            <a:r>
              <a:rPr lang="zh-CN" altLang="en-US" sz="2000" dirty="0">
                <a:latin typeface="华文行楷" panose="02010800040101010101" pitchFamily="2" charset="-122"/>
                <a:ea typeface="华文行楷" panose="02010800040101010101" pitchFamily="2" charset="-122"/>
              </a:rPr>
              <a:t>　　目前设有覆盖理学、工学、文学、历史学、哲学、经济学、管理学、法学、医学和艺术学等</a:t>
            </a:r>
            <a:r>
              <a:rPr lang="en-US" altLang="zh-CN" sz="2000" dirty="0">
                <a:latin typeface="华文行楷" panose="02010800040101010101" pitchFamily="2" charset="-122"/>
                <a:ea typeface="华文行楷" panose="02010800040101010101" pitchFamily="2" charset="-122"/>
              </a:rPr>
              <a:t>10</a:t>
            </a:r>
            <a:r>
              <a:rPr lang="zh-CN" altLang="en-US" sz="2000" dirty="0">
                <a:latin typeface="华文行楷" panose="02010800040101010101" pitchFamily="2" charset="-122"/>
                <a:ea typeface="华文行楷" panose="02010800040101010101" pitchFamily="2" charset="-122"/>
              </a:rPr>
              <a:t>个学科门类共</a:t>
            </a:r>
            <a:r>
              <a:rPr lang="en-US" altLang="zh-CN" sz="2000" dirty="0">
                <a:latin typeface="华文行楷" panose="02010800040101010101" pitchFamily="2" charset="-122"/>
                <a:ea typeface="华文行楷" panose="02010800040101010101" pitchFamily="2" charset="-122"/>
              </a:rPr>
              <a:t>81</a:t>
            </a:r>
            <a:r>
              <a:rPr lang="zh-CN" altLang="en-US" sz="2000" dirty="0">
                <a:latin typeface="华文行楷" panose="02010800040101010101" pitchFamily="2" charset="-122"/>
                <a:ea typeface="华文行楷" panose="02010800040101010101" pitchFamily="2" charset="-122"/>
              </a:rPr>
              <a:t>个本科专业，</a:t>
            </a:r>
            <a:r>
              <a:rPr lang="en-US" altLang="zh-CN" sz="2000" dirty="0">
                <a:latin typeface="华文行楷" panose="02010800040101010101" pitchFamily="2" charset="-122"/>
                <a:ea typeface="华文行楷" panose="02010800040101010101" pitchFamily="2" charset="-122"/>
              </a:rPr>
              <a:t>17</a:t>
            </a:r>
            <a:r>
              <a:rPr lang="zh-CN" altLang="en-US" sz="2000" dirty="0">
                <a:latin typeface="华文行楷" panose="02010800040101010101" pitchFamily="2" charset="-122"/>
                <a:ea typeface="华文行楷" panose="02010800040101010101" pitchFamily="2" charset="-122"/>
              </a:rPr>
              <a:t>个第二学士学位专业。专业结构与布局具有工科专业优势集聚、文理管法特色鲜明、学科交叉形式多样、适应需要规范发展的综合性大学特色。</a:t>
            </a:r>
          </a:p>
          <a:p>
            <a:endParaRPr lang="zh-CN" altLang="en-US" dirty="0"/>
          </a:p>
        </p:txBody>
      </p:sp>
      <p:sp>
        <p:nvSpPr>
          <p:cNvPr id="4" name="文本框 3">
            <a:extLst>
              <a:ext uri="{FF2B5EF4-FFF2-40B4-BE49-F238E27FC236}">
                <a16:creationId xmlns:a16="http://schemas.microsoft.com/office/drawing/2014/main" id="{3BD7216F-5FA9-438E-9A0C-C94EA066CACC}"/>
              </a:ext>
            </a:extLst>
          </p:cNvPr>
          <p:cNvSpPr txBox="1"/>
          <p:nvPr/>
        </p:nvSpPr>
        <p:spPr>
          <a:xfrm>
            <a:off x="1417833" y="4392218"/>
            <a:ext cx="8445357"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华文行楷" panose="02010800040101010101" pitchFamily="2" charset="-122"/>
                <a:ea typeface="华文行楷" panose="02010800040101010101" pitchFamily="2" charset="-122"/>
              </a:rPr>
              <a:t>文化素质课要求不低于</a:t>
            </a:r>
            <a:r>
              <a:rPr lang="en-US" altLang="zh-CN" sz="2000" dirty="0">
                <a:latin typeface="华文行楷" panose="02010800040101010101" pitchFamily="2" charset="-122"/>
                <a:ea typeface="华文行楷" panose="02010800040101010101" pitchFamily="2" charset="-122"/>
              </a:rPr>
              <a:t>13</a:t>
            </a:r>
            <a:r>
              <a:rPr lang="zh-CN" altLang="en-US" sz="2000" dirty="0">
                <a:latin typeface="华文行楷" panose="02010800040101010101" pitchFamily="2" charset="-122"/>
                <a:ea typeface="华文行楷" panose="02010800040101010101" pitchFamily="2" charset="-122"/>
              </a:rPr>
              <a:t>学分（其中</a:t>
            </a:r>
            <a:r>
              <a:rPr lang="en-US" altLang="zh-CN" sz="2000" dirty="0">
                <a:latin typeface="华文行楷" panose="02010800040101010101" pitchFamily="2" charset="-122"/>
                <a:ea typeface="华文行楷" panose="02010800040101010101" pitchFamily="2" charset="-122"/>
              </a:rPr>
              <a:t>8</a:t>
            </a:r>
            <a:r>
              <a:rPr lang="zh-CN" altLang="en-US" sz="2000" dirty="0">
                <a:latin typeface="华文行楷" panose="02010800040101010101" pitchFamily="2" charset="-122"/>
                <a:ea typeface="华文行楷" panose="02010800040101010101" pitchFamily="2" charset="-122"/>
              </a:rPr>
              <a:t>学分文化素质核心课）</a:t>
            </a:r>
          </a:p>
        </p:txBody>
      </p:sp>
      <p:sp>
        <p:nvSpPr>
          <p:cNvPr id="5" name="文本框 4">
            <a:extLst>
              <a:ext uri="{FF2B5EF4-FFF2-40B4-BE49-F238E27FC236}">
                <a16:creationId xmlns:a16="http://schemas.microsoft.com/office/drawing/2014/main" id="{64C3F5B3-0201-49DF-AF4E-87FFACDDC5EF}"/>
              </a:ext>
            </a:extLst>
          </p:cNvPr>
          <p:cNvSpPr txBox="1"/>
          <p:nvPr/>
        </p:nvSpPr>
        <p:spPr>
          <a:xfrm>
            <a:off x="1417833" y="5692575"/>
            <a:ext cx="6791218"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华文行楷" panose="02010800040101010101" pitchFamily="2" charset="-122"/>
                <a:ea typeface="华文行楷" panose="02010800040101010101" pitchFamily="2" charset="-122"/>
              </a:rPr>
              <a:t>2019</a:t>
            </a:r>
            <a:r>
              <a:rPr lang="zh-CN" altLang="en-US" sz="2000" dirty="0">
                <a:latin typeface="华文行楷" panose="02010800040101010101" pitchFamily="2" charset="-122"/>
                <a:ea typeface="华文行楷" panose="02010800040101010101" pitchFamily="2" charset="-122"/>
              </a:rPr>
              <a:t>级开始必修第二外语</a:t>
            </a:r>
          </a:p>
        </p:txBody>
      </p:sp>
      <p:sp>
        <p:nvSpPr>
          <p:cNvPr id="6" name="文本框 5">
            <a:extLst>
              <a:ext uri="{FF2B5EF4-FFF2-40B4-BE49-F238E27FC236}">
                <a16:creationId xmlns:a16="http://schemas.microsoft.com/office/drawing/2014/main" id="{01143C2C-627F-4C72-8C41-B3F84ACA5381}"/>
              </a:ext>
            </a:extLst>
          </p:cNvPr>
          <p:cNvSpPr txBox="1"/>
          <p:nvPr/>
        </p:nvSpPr>
        <p:spPr>
          <a:xfrm>
            <a:off x="1417833" y="4792328"/>
            <a:ext cx="7119991"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华文行楷" panose="02010800040101010101" pitchFamily="2" charset="-122"/>
                <a:ea typeface="华文行楷" panose="02010800040101010101" pitchFamily="2" charset="-122"/>
              </a:rPr>
              <a:t>不会游泳不得毕业</a:t>
            </a:r>
          </a:p>
        </p:txBody>
      </p:sp>
      <p:sp>
        <p:nvSpPr>
          <p:cNvPr id="7" name="文本框 6">
            <a:extLst>
              <a:ext uri="{FF2B5EF4-FFF2-40B4-BE49-F238E27FC236}">
                <a16:creationId xmlns:a16="http://schemas.microsoft.com/office/drawing/2014/main" id="{97D8EA7B-B852-4D5B-90A4-7A157F8AC5BB}"/>
              </a:ext>
            </a:extLst>
          </p:cNvPr>
          <p:cNvSpPr txBox="1"/>
          <p:nvPr/>
        </p:nvSpPr>
        <p:spPr>
          <a:xfrm>
            <a:off x="1417833" y="5236840"/>
            <a:ext cx="6441896"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华文行楷" panose="02010800040101010101" pitchFamily="2" charset="-122"/>
                <a:ea typeface="华文行楷" panose="02010800040101010101" pitchFamily="2" charset="-122"/>
              </a:rPr>
              <a:t>大量第二学位</a:t>
            </a:r>
            <a:r>
              <a:rPr lang="en-US" altLang="zh-CN" sz="2000" dirty="0">
                <a:latin typeface="华文行楷" panose="02010800040101010101" pitchFamily="2" charset="-122"/>
                <a:ea typeface="华文行楷" panose="02010800040101010101" pitchFamily="2" charset="-122"/>
              </a:rPr>
              <a:t>/</a:t>
            </a:r>
            <a:r>
              <a:rPr lang="zh-CN" altLang="en-US" sz="2000" dirty="0">
                <a:latin typeface="华文行楷" panose="02010800040101010101" pitchFamily="2" charset="-122"/>
                <a:ea typeface="华文行楷" panose="02010800040101010101" pitchFamily="2" charset="-122"/>
              </a:rPr>
              <a:t>辅修专业对各院系学生开放</a:t>
            </a:r>
          </a:p>
        </p:txBody>
      </p:sp>
      <p:sp>
        <p:nvSpPr>
          <p:cNvPr id="8" name="文本框 7">
            <a:extLst>
              <a:ext uri="{FF2B5EF4-FFF2-40B4-BE49-F238E27FC236}">
                <a16:creationId xmlns:a16="http://schemas.microsoft.com/office/drawing/2014/main" id="{16BF5E3C-2530-46B2-8588-D7126BB3F084}"/>
              </a:ext>
            </a:extLst>
          </p:cNvPr>
          <p:cNvSpPr txBox="1"/>
          <p:nvPr/>
        </p:nvSpPr>
        <p:spPr>
          <a:xfrm>
            <a:off x="1417833" y="6137087"/>
            <a:ext cx="6441896"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华文行楷" panose="02010800040101010101" pitchFamily="2" charset="-122"/>
                <a:ea typeface="华文行楷" panose="02010800040101010101" pitchFamily="2" charset="-122"/>
              </a:rPr>
              <a:t>……</a:t>
            </a:r>
            <a:endParaRPr lang="zh-CN" altLang="en-US" sz="2000" dirty="0">
              <a:latin typeface="华文行楷" panose="02010800040101010101" pitchFamily="2" charset="-122"/>
              <a:ea typeface="华文行楷" panose="02010800040101010101" pitchFamily="2" charset="-122"/>
            </a:endParaRPr>
          </a:p>
        </p:txBody>
      </p:sp>
      <p:sp>
        <p:nvSpPr>
          <p:cNvPr id="9" name="文本框 8">
            <a:extLst>
              <a:ext uri="{FF2B5EF4-FFF2-40B4-BE49-F238E27FC236}">
                <a16:creationId xmlns:a16="http://schemas.microsoft.com/office/drawing/2014/main" id="{E2711932-4102-4E10-89C8-805277B2F021}"/>
              </a:ext>
            </a:extLst>
          </p:cNvPr>
          <p:cNvSpPr txBox="1"/>
          <p:nvPr/>
        </p:nvSpPr>
        <p:spPr>
          <a:xfrm>
            <a:off x="1417833" y="3987176"/>
            <a:ext cx="8445357"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华文行楷" panose="02010800040101010101" pitchFamily="2" charset="-122"/>
                <a:ea typeface="华文行楷" panose="02010800040101010101" pitchFamily="2" charset="-122"/>
              </a:rPr>
              <a:t>2017</a:t>
            </a:r>
            <a:r>
              <a:rPr lang="zh-CN" altLang="en-US" sz="2000" dirty="0">
                <a:latin typeface="华文行楷" panose="02010800040101010101" pitchFamily="2" charset="-122"/>
                <a:ea typeface="华文行楷" panose="02010800040101010101" pitchFamily="2" charset="-122"/>
              </a:rPr>
              <a:t>级起实行大类招生政策</a:t>
            </a:r>
          </a:p>
        </p:txBody>
      </p:sp>
      <p:pic>
        <p:nvPicPr>
          <p:cNvPr id="10" name="图片 9">
            <a:extLst>
              <a:ext uri="{FF2B5EF4-FFF2-40B4-BE49-F238E27FC236}">
                <a16:creationId xmlns:a16="http://schemas.microsoft.com/office/drawing/2014/main" id="{594D8B32-195E-42B7-8099-7604122A1FF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414043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anim calcmode="lin" valueType="num">
                                      <p:cBhvr>
                                        <p:cTn id="54" dur="1000" fill="hold"/>
                                        <p:tgtEl>
                                          <p:spTgt spid="5"/>
                                        </p:tgtEl>
                                        <p:attrNameLst>
                                          <p:attrName>ppt_x</p:attrName>
                                        </p:attrNameLst>
                                      </p:cBhvr>
                                      <p:tavLst>
                                        <p:tav tm="0">
                                          <p:val>
                                            <p:strVal val="#ppt_x"/>
                                          </p:val>
                                        </p:tav>
                                        <p:tav tm="100000">
                                          <p:val>
                                            <p:strVal val="#ppt_x"/>
                                          </p:val>
                                        </p:tav>
                                      </p:tavLst>
                                    </p:anim>
                                    <p:anim calcmode="lin" valueType="num">
                                      <p:cBhvr>
                                        <p:cTn id="5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1000"/>
                                        <p:tgtEl>
                                          <p:spTgt spid="8"/>
                                        </p:tgtEl>
                                      </p:cBhvr>
                                    </p:animEffect>
                                    <p:anim calcmode="lin" valueType="num">
                                      <p:cBhvr>
                                        <p:cTn id="61" dur="1000" fill="hold"/>
                                        <p:tgtEl>
                                          <p:spTgt spid="8"/>
                                        </p:tgtEl>
                                        <p:attrNameLst>
                                          <p:attrName>ppt_x</p:attrName>
                                        </p:attrNameLst>
                                      </p:cBhvr>
                                      <p:tavLst>
                                        <p:tav tm="0">
                                          <p:val>
                                            <p:strVal val="#ppt_x"/>
                                          </p:val>
                                        </p:tav>
                                        <p:tav tm="100000">
                                          <p:val>
                                            <p:strVal val="#ppt_x"/>
                                          </p:val>
                                        </p:tav>
                                      </p:tavLst>
                                    </p:anim>
                                    <p:anim calcmode="lin" valueType="num">
                                      <p:cBhvr>
                                        <p:cTn id="6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97C7619-D1D3-49E0-BEA9-5E5232D5D109}"/>
              </a:ext>
            </a:extLst>
          </p:cNvPr>
          <p:cNvSpPr txBox="1"/>
          <p:nvPr/>
        </p:nvSpPr>
        <p:spPr>
          <a:xfrm>
            <a:off x="4040716" y="488990"/>
            <a:ext cx="4839128" cy="523220"/>
          </a:xfrm>
          <a:prstGeom prst="rect">
            <a:avLst/>
          </a:prstGeom>
          <a:noFill/>
        </p:spPr>
        <p:txBody>
          <a:bodyPr wrap="square" rtlCol="0">
            <a:spAutoFit/>
          </a:bodyPr>
          <a:lstStyle/>
          <a:p>
            <a:r>
              <a:rPr lang="zh-CN" altLang="en-US" sz="2800" dirty="0">
                <a:latin typeface="华文行楷" panose="02010800040101010101" pitchFamily="2" charset="-122"/>
                <a:ea typeface="华文行楷" panose="02010800040101010101" pitchFamily="2" charset="-122"/>
              </a:rPr>
              <a:t>无体育，不清华</a:t>
            </a:r>
          </a:p>
        </p:txBody>
      </p:sp>
      <p:pic>
        <p:nvPicPr>
          <p:cNvPr id="5" name="图片 4">
            <a:extLst>
              <a:ext uri="{FF2B5EF4-FFF2-40B4-BE49-F238E27FC236}">
                <a16:creationId xmlns:a16="http://schemas.microsoft.com/office/drawing/2014/main" id="{97AF0554-2743-4AB6-BB55-98921A55E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1201"/>
            <a:ext cx="6728555" cy="4489208"/>
          </a:xfrm>
          <a:prstGeom prst="rect">
            <a:avLst/>
          </a:prstGeom>
        </p:spPr>
      </p:pic>
      <p:pic>
        <p:nvPicPr>
          <p:cNvPr id="6" name="图片 5">
            <a:extLst>
              <a:ext uri="{FF2B5EF4-FFF2-40B4-BE49-F238E27FC236}">
                <a16:creationId xmlns:a16="http://schemas.microsoft.com/office/drawing/2014/main" id="{3C16C699-D8B4-4A7E-A868-D1DAEFEBB3DE}"/>
              </a:ext>
            </a:extLst>
          </p:cNvPr>
          <p:cNvPicPr>
            <a:picLocks noChangeAspect="1"/>
          </p:cNvPicPr>
          <p:nvPr/>
        </p:nvPicPr>
        <p:blipFill>
          <a:blip r:embed="rId3"/>
          <a:stretch>
            <a:fillRect/>
          </a:stretch>
        </p:blipFill>
        <p:spPr>
          <a:xfrm>
            <a:off x="8004773" y="1191040"/>
            <a:ext cx="2552700" cy="3133725"/>
          </a:xfrm>
          <a:prstGeom prst="rect">
            <a:avLst/>
          </a:prstGeom>
        </p:spPr>
      </p:pic>
      <p:sp>
        <p:nvSpPr>
          <p:cNvPr id="7" name="文本框 6">
            <a:extLst>
              <a:ext uri="{FF2B5EF4-FFF2-40B4-BE49-F238E27FC236}">
                <a16:creationId xmlns:a16="http://schemas.microsoft.com/office/drawing/2014/main" id="{CCDDDC0D-FFF3-48C5-9E41-FFE287DFE6DB}"/>
              </a:ext>
            </a:extLst>
          </p:cNvPr>
          <p:cNvSpPr txBox="1"/>
          <p:nvPr/>
        </p:nvSpPr>
        <p:spPr>
          <a:xfrm>
            <a:off x="8280971" y="4397608"/>
            <a:ext cx="2414427" cy="369332"/>
          </a:xfrm>
          <a:prstGeom prst="rect">
            <a:avLst/>
          </a:prstGeom>
          <a:noFill/>
        </p:spPr>
        <p:txBody>
          <a:bodyPr wrap="square" rtlCol="0">
            <a:spAutoFit/>
          </a:bodyPr>
          <a:lstStyle/>
          <a:p>
            <a:r>
              <a:rPr lang="zh-CN" altLang="en-US" dirty="0">
                <a:latin typeface="华文行楷" panose="02010800040101010101" pitchFamily="2" charset="-122"/>
                <a:ea typeface="华文行楷" panose="02010800040101010101" pitchFamily="2" charset="-122"/>
              </a:rPr>
              <a:t>     马约翰先生</a:t>
            </a:r>
          </a:p>
        </p:txBody>
      </p:sp>
      <p:pic>
        <p:nvPicPr>
          <p:cNvPr id="8" name="图片 7">
            <a:extLst>
              <a:ext uri="{FF2B5EF4-FFF2-40B4-BE49-F238E27FC236}">
                <a16:creationId xmlns:a16="http://schemas.microsoft.com/office/drawing/2014/main" id="{C2CF394B-F6BF-4D17-B1D0-EF94FE851B23}"/>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173777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wipe(down)">
                                      <p:cBhvr>
                                        <p:cTn id="2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4078" y="1070879"/>
            <a:ext cx="3570514" cy="4508927"/>
          </a:xfrm>
          <a:prstGeom prst="rect">
            <a:avLst/>
          </a:prstGeom>
          <a:noFill/>
        </p:spPr>
        <p:txBody>
          <a:bodyPr wrap="square" rtlCol="0">
            <a:spAutoFit/>
          </a:bodyPr>
          <a:lstStyle/>
          <a:p>
            <a:pPr algn="ctr"/>
            <a:r>
              <a:rPr lang="en-US" altLang="zh-CN"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rPr>
              <a:t>III</a:t>
            </a:r>
            <a:endParaRPr lang="zh-CN" altLang="en-US"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3" name="文本框 2"/>
          <p:cNvSpPr txBox="1"/>
          <p:nvPr/>
        </p:nvSpPr>
        <p:spPr>
          <a:xfrm>
            <a:off x="4561257" y="3002176"/>
            <a:ext cx="3196155" cy="646331"/>
          </a:xfrm>
          <a:prstGeom prst="rect">
            <a:avLst/>
          </a:prstGeom>
          <a:solidFill>
            <a:srgbClr val="EFEFEF"/>
          </a:solidFill>
        </p:spPr>
        <p:txBody>
          <a:bodyPr vert="horz" wrap="square" rtlCol="0">
            <a:spAutoFit/>
          </a:bodyPr>
          <a:lstStyle/>
          <a:p>
            <a:pPr algn="ct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rPr>
              <a:t>清华生活</a:t>
            </a:r>
          </a:p>
        </p:txBody>
      </p:sp>
      <p:pic>
        <p:nvPicPr>
          <p:cNvPr id="5" name="图片 4">
            <a:extLst>
              <a:ext uri="{FF2B5EF4-FFF2-40B4-BE49-F238E27FC236}">
                <a16:creationId xmlns:a16="http://schemas.microsoft.com/office/drawing/2014/main" id="{9C115B1E-65D1-4DBD-8912-6E5DF50913B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696550" y="0"/>
            <a:ext cx="1495450" cy="1501201"/>
          </a:xfrm>
          <a:prstGeom prst="rect">
            <a:avLst/>
          </a:prstGeom>
        </p:spPr>
      </p:pic>
      <p:sp>
        <p:nvSpPr>
          <p:cNvPr id="6" name="文本框 5">
            <a:extLst>
              <a:ext uri="{FF2B5EF4-FFF2-40B4-BE49-F238E27FC236}">
                <a16:creationId xmlns:a16="http://schemas.microsoft.com/office/drawing/2014/main" id="{3F491A9A-D792-4A5A-832A-5076FB5158C8}"/>
              </a:ext>
            </a:extLst>
          </p:cNvPr>
          <p:cNvSpPr txBox="1"/>
          <p:nvPr/>
        </p:nvSpPr>
        <p:spPr>
          <a:xfrm>
            <a:off x="7438490" y="3648507"/>
            <a:ext cx="4232953" cy="368689"/>
          </a:xfrm>
          <a:prstGeom prst="rect">
            <a:avLst/>
          </a:prstGeom>
          <a:noFill/>
        </p:spPr>
        <p:txBody>
          <a:bodyPr wrap="square" rtlCol="0">
            <a:spAutoFit/>
          </a:bodyPr>
          <a:lstStyle/>
          <a:p>
            <a:r>
              <a:rPr lang="en-US" altLang="zh-CN" dirty="0">
                <a:latin typeface="华文行楷" panose="02010800040101010101" pitchFamily="2" charset="-122"/>
                <a:ea typeface="华文行楷" panose="02010800040101010101" pitchFamily="2" charset="-122"/>
              </a:rPr>
              <a:t>————</a:t>
            </a:r>
            <a:r>
              <a:rPr lang="zh-CN" altLang="en-US" dirty="0">
                <a:latin typeface="华文行楷" panose="02010800040101010101" pitchFamily="2" charset="-122"/>
                <a:ea typeface="华文行楷" panose="02010800040101010101" pitchFamily="2" charset="-122"/>
              </a:rPr>
              <a:t>我的清华生活初体验</a:t>
            </a:r>
          </a:p>
        </p:txBody>
      </p:sp>
    </p:spTree>
    <p:extLst>
      <p:ext uri="{BB962C8B-B14F-4D97-AF65-F5344CB8AC3E}">
        <p14:creationId xmlns:p14="http://schemas.microsoft.com/office/powerpoint/2010/main" val="3049990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6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1000" fill="hold"/>
                                            <p:tgtEl>
                                              <p:spTgt spid="3"/>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600"/>
                                </p:stCondLst>
                                <p:childTnLst>
                                  <p:par>
                                    <p:cTn id="11" presetID="2" presetClass="entr" presetSubtype="2" accel="6000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1DD4019-9ABE-404B-B774-3230ECF43882}"/>
              </a:ext>
            </a:extLst>
          </p:cNvPr>
          <p:cNvSpPr/>
          <p:nvPr/>
        </p:nvSpPr>
        <p:spPr>
          <a:xfrm>
            <a:off x="3048000" y="3105835"/>
            <a:ext cx="6096000" cy="646331"/>
          </a:xfrm>
          <a:prstGeom prst="rect">
            <a:avLst/>
          </a:prstGeom>
        </p:spPr>
        <p:txBody>
          <a:bodyPr>
            <a:spAutoFit/>
          </a:bodyPr>
          <a:lstStyle/>
          <a:p>
            <a:br>
              <a:rPr lang="zh-CN" altLang="en-US" dirty="0"/>
            </a:br>
            <a:endParaRPr lang="zh-CN" altLang="en-US" dirty="0"/>
          </a:p>
        </p:txBody>
      </p:sp>
      <p:pic>
        <p:nvPicPr>
          <p:cNvPr id="4" name="图片 3">
            <a:extLst>
              <a:ext uri="{FF2B5EF4-FFF2-40B4-BE49-F238E27FC236}">
                <a16:creationId xmlns:a16="http://schemas.microsoft.com/office/drawing/2014/main" id="{834C414C-C09C-4474-A851-5ABF127FE0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612862" y="480681"/>
            <a:ext cx="3563207" cy="4750942"/>
          </a:xfrm>
          <a:prstGeom prst="rect">
            <a:avLst/>
          </a:prstGeom>
        </p:spPr>
      </p:pic>
      <p:pic>
        <p:nvPicPr>
          <p:cNvPr id="5" name="图片 4">
            <a:extLst>
              <a:ext uri="{FF2B5EF4-FFF2-40B4-BE49-F238E27FC236}">
                <a16:creationId xmlns:a16="http://schemas.microsoft.com/office/drawing/2014/main" id="{6C97FD02-B0B0-4285-9D67-03D30C68AC2F}"/>
              </a:ext>
            </a:extLst>
          </p:cNvPr>
          <p:cNvPicPr>
            <a:picLocks noChangeAspect="1"/>
          </p:cNvPicPr>
          <p:nvPr/>
        </p:nvPicPr>
        <p:blipFill>
          <a:blip r:embed="rId3"/>
          <a:stretch>
            <a:fillRect/>
          </a:stretch>
        </p:blipFill>
        <p:spPr>
          <a:xfrm>
            <a:off x="1691823" y="4887439"/>
            <a:ext cx="2536400" cy="1547803"/>
          </a:xfrm>
          <a:prstGeom prst="rect">
            <a:avLst/>
          </a:prstGeom>
        </p:spPr>
      </p:pic>
      <p:sp>
        <p:nvSpPr>
          <p:cNvPr id="6" name="文本框 5">
            <a:extLst>
              <a:ext uri="{FF2B5EF4-FFF2-40B4-BE49-F238E27FC236}">
                <a16:creationId xmlns:a16="http://schemas.microsoft.com/office/drawing/2014/main" id="{0CE17CE6-FC83-4F08-ABF0-68AE28DA4A16}"/>
              </a:ext>
            </a:extLst>
          </p:cNvPr>
          <p:cNvSpPr txBox="1"/>
          <p:nvPr/>
        </p:nvSpPr>
        <p:spPr>
          <a:xfrm>
            <a:off x="3062414" y="380773"/>
            <a:ext cx="4911047" cy="523220"/>
          </a:xfrm>
          <a:prstGeom prst="rect">
            <a:avLst/>
          </a:prstGeom>
          <a:noFill/>
        </p:spPr>
        <p:txBody>
          <a:bodyPr wrap="square" rtlCol="0">
            <a:spAutoFit/>
          </a:bodyPr>
          <a:lstStyle/>
          <a:p>
            <a:r>
              <a:rPr lang="zh-CN" altLang="en-US" sz="2800" dirty="0">
                <a:latin typeface="华文行楷" panose="02010800040101010101" pitchFamily="2" charset="-122"/>
                <a:ea typeface="华文行楷" panose="02010800040101010101" pitchFamily="2" charset="-122"/>
              </a:rPr>
              <a:t>                   学在清华</a:t>
            </a:r>
          </a:p>
        </p:txBody>
      </p:sp>
      <p:pic>
        <p:nvPicPr>
          <p:cNvPr id="8" name="图片 7">
            <a:extLst>
              <a:ext uri="{FF2B5EF4-FFF2-40B4-BE49-F238E27FC236}">
                <a16:creationId xmlns:a16="http://schemas.microsoft.com/office/drawing/2014/main" id="{4148F568-84BC-4637-BDE0-4D3F8FFCF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618" y="3350333"/>
            <a:ext cx="2405498" cy="2016731"/>
          </a:xfrm>
          <a:prstGeom prst="rect">
            <a:avLst/>
          </a:prstGeom>
        </p:spPr>
      </p:pic>
      <p:pic>
        <p:nvPicPr>
          <p:cNvPr id="10" name="图片 9">
            <a:extLst>
              <a:ext uri="{FF2B5EF4-FFF2-40B4-BE49-F238E27FC236}">
                <a16:creationId xmlns:a16="http://schemas.microsoft.com/office/drawing/2014/main" id="{C966A19C-7AFB-4876-A5B4-D903FAA023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7040960" y="753112"/>
            <a:ext cx="1802605" cy="2403474"/>
          </a:xfrm>
          <a:prstGeom prst="rect">
            <a:avLst/>
          </a:prstGeom>
        </p:spPr>
      </p:pic>
      <p:pic>
        <p:nvPicPr>
          <p:cNvPr id="9" name="图片 8">
            <a:extLst>
              <a:ext uri="{FF2B5EF4-FFF2-40B4-BE49-F238E27FC236}">
                <a16:creationId xmlns:a16="http://schemas.microsoft.com/office/drawing/2014/main" id="{D13258D0-E974-4E2C-A1D3-DB45107CE557}"/>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339856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inVertical)">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13"/>
          <p:cNvSpPr txBox="1">
            <a:spLocks noChangeArrowheads="1"/>
          </p:cNvSpPr>
          <p:nvPr/>
        </p:nvSpPr>
        <p:spPr bwMode="auto">
          <a:xfrm>
            <a:off x="3106668" y="1380615"/>
            <a:ext cx="605319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fontAlgn="auto" hangingPunct="1">
              <a:spcBef>
                <a:spcPts val="0"/>
              </a:spcBef>
              <a:spcAft>
                <a:spcPts val="0"/>
              </a:spcAft>
              <a:defRPr sz="700">
                <a:latin typeface="Helvetica" panose="020B0604020202020204" pitchFamily="34" charset="0"/>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sz="9600" spc="300" dirty="0">
                <a:solidFill>
                  <a:prstClr val="black">
                    <a:lumMod val="75000"/>
                    <a:lumOff val="25000"/>
                  </a:prstClr>
                </a:solidFill>
                <a:latin typeface="思源黑体 CN Normal" panose="020B0400000000000000" pitchFamily="34" charset="-122"/>
                <a:ea typeface="思源黑体 CN Normal" panose="020B0400000000000000" pitchFamily="34" charset="-122"/>
              </a:rPr>
              <a:t>CONTENT</a:t>
            </a:r>
            <a:endParaRPr lang="zh-CN" altLang="en-US" sz="9600" spc="300" dirty="0">
              <a:solidFill>
                <a:prstClr val="black">
                  <a:lumMod val="75000"/>
                  <a:lumOff val="25000"/>
                </a:prstClr>
              </a:solidFill>
              <a:latin typeface="思源黑体 CN Normal" panose="020B0400000000000000" pitchFamily="34" charset="-122"/>
              <a:ea typeface="思源黑体 CN Normal" panose="020B0400000000000000" pitchFamily="34" charset="-122"/>
            </a:endParaRPr>
          </a:p>
        </p:txBody>
      </p:sp>
      <p:grpSp>
        <p:nvGrpSpPr>
          <p:cNvPr id="171" name="组合 170"/>
          <p:cNvGrpSpPr/>
          <p:nvPr/>
        </p:nvGrpSpPr>
        <p:grpSpPr>
          <a:xfrm>
            <a:off x="430630" y="3746354"/>
            <a:ext cx="2892585" cy="836635"/>
            <a:chOff x="394769" y="4253131"/>
            <a:chExt cx="2892585" cy="836635"/>
          </a:xfrm>
        </p:grpSpPr>
        <p:sp>
          <p:nvSpPr>
            <p:cNvPr id="45" name="矩形: 圆角 31"/>
            <p:cNvSpPr/>
            <p:nvPr/>
          </p:nvSpPr>
          <p:spPr>
            <a:xfrm>
              <a:off x="1194684" y="4273159"/>
              <a:ext cx="1292754" cy="352425"/>
            </a:xfrm>
            <a:prstGeom prst="roundRect">
              <a:avLst>
                <a:gd name="adj" fmla="val 50000"/>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grpSp>
          <p:nvGrpSpPr>
            <p:cNvPr id="101" name="组合 100"/>
            <p:cNvGrpSpPr/>
            <p:nvPr/>
          </p:nvGrpSpPr>
          <p:grpSpPr>
            <a:xfrm>
              <a:off x="394769" y="4253131"/>
              <a:ext cx="2892585" cy="836635"/>
              <a:chOff x="658850" y="4386410"/>
              <a:chExt cx="2892585" cy="836635"/>
            </a:xfrm>
          </p:grpSpPr>
          <p:sp>
            <p:nvSpPr>
              <p:cNvPr id="118" name="TextBox 76"/>
              <p:cNvSpPr txBox="1"/>
              <p:nvPr/>
            </p:nvSpPr>
            <p:spPr>
              <a:xfrm>
                <a:off x="658850" y="4761380"/>
                <a:ext cx="2892585" cy="46166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华文行楷" panose="02010800040101010101" pitchFamily="2" charset="-122"/>
                    <a:ea typeface="华文行楷" panose="02010800040101010101" pitchFamily="2" charset="-122"/>
                    <a:cs typeface="+mn-ea"/>
                    <a:sym typeface="+mn-lt"/>
                  </a:rPr>
                  <a:t>活动简介</a:t>
                </a:r>
              </a:p>
            </p:txBody>
          </p:sp>
          <p:sp>
            <p:nvSpPr>
              <p:cNvPr id="119" name="矩形 118"/>
              <p:cNvSpPr/>
              <p:nvPr/>
            </p:nvSpPr>
            <p:spPr>
              <a:xfrm>
                <a:off x="973712" y="4386410"/>
                <a:ext cx="2322842" cy="430887"/>
              </a:xfrm>
              <a:prstGeom prst="rect">
                <a:avLst/>
              </a:prstGeom>
              <a:noFill/>
              <a:ln>
                <a:noFill/>
              </a:ln>
            </p:spPr>
            <p:txBody>
              <a:bodyPr wrap="square">
                <a:spAutoFit/>
              </a:bodyPr>
              <a:lstStyle/>
              <a:p>
                <a:pPr algn="ctr"/>
                <a:r>
                  <a:rPr lang="en-US" altLang="zh-CN" sz="2200" dirty="0">
                    <a:solidFill>
                      <a:schemeClr val="bg1"/>
                    </a:solidFill>
                    <a:latin typeface="思源黑体 CN Heavy"/>
                    <a:ea typeface="华文行楷" panose="02010800040101010101" pitchFamily="2" charset="-122"/>
                  </a:rPr>
                  <a:t>PART </a:t>
                </a:r>
                <a:r>
                  <a:rPr lang="en-US" altLang="zh-CN" sz="2200" dirty="0">
                    <a:solidFill>
                      <a:schemeClr val="bg1"/>
                    </a:solidFill>
                    <a:latin typeface="思源黑体 CN Heavy"/>
                    <a:ea typeface="思源黑体 CN Normal" panose="020B0400000000000000" pitchFamily="34" charset="-122"/>
                  </a:rPr>
                  <a:t>I</a:t>
                </a:r>
              </a:p>
            </p:txBody>
          </p:sp>
        </p:grpSp>
      </p:grpSp>
      <p:grpSp>
        <p:nvGrpSpPr>
          <p:cNvPr id="158" name="组合 157"/>
          <p:cNvGrpSpPr/>
          <p:nvPr/>
        </p:nvGrpSpPr>
        <p:grpSpPr>
          <a:xfrm>
            <a:off x="3233573" y="3735105"/>
            <a:ext cx="2892585" cy="836635"/>
            <a:chOff x="3212504" y="4255861"/>
            <a:chExt cx="2892585" cy="836635"/>
          </a:xfrm>
        </p:grpSpPr>
        <p:sp>
          <p:nvSpPr>
            <p:cNvPr id="120" name="矩形: 圆角 31"/>
            <p:cNvSpPr/>
            <p:nvPr/>
          </p:nvSpPr>
          <p:spPr>
            <a:xfrm>
              <a:off x="4042359" y="4306340"/>
              <a:ext cx="1292754" cy="352425"/>
            </a:xfrm>
            <a:prstGeom prst="roundRect">
              <a:avLst>
                <a:gd name="adj" fmla="val 50000"/>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grpSp>
          <p:nvGrpSpPr>
            <p:cNvPr id="121" name="组合 120"/>
            <p:cNvGrpSpPr/>
            <p:nvPr/>
          </p:nvGrpSpPr>
          <p:grpSpPr>
            <a:xfrm>
              <a:off x="3212504" y="4255861"/>
              <a:ext cx="2892585" cy="836635"/>
              <a:chOff x="658850" y="4386410"/>
              <a:chExt cx="2892585" cy="836635"/>
            </a:xfrm>
          </p:grpSpPr>
          <p:sp>
            <p:nvSpPr>
              <p:cNvPr id="123" name="TextBox 76"/>
              <p:cNvSpPr txBox="1"/>
              <p:nvPr/>
            </p:nvSpPr>
            <p:spPr>
              <a:xfrm>
                <a:off x="658850" y="4761380"/>
                <a:ext cx="2892585" cy="46166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华文行楷" panose="02010800040101010101" pitchFamily="2" charset="-122"/>
                    <a:ea typeface="华文行楷" panose="02010800040101010101" pitchFamily="2" charset="-122"/>
                    <a:cs typeface="+mn-ea"/>
                    <a:sym typeface="+mn-lt"/>
                  </a:rPr>
                  <a:t>初识清华</a:t>
                </a:r>
              </a:p>
            </p:txBody>
          </p:sp>
          <p:sp>
            <p:nvSpPr>
              <p:cNvPr id="124" name="矩形 123"/>
              <p:cNvSpPr/>
              <p:nvPr/>
            </p:nvSpPr>
            <p:spPr>
              <a:xfrm>
                <a:off x="973712" y="4386410"/>
                <a:ext cx="2322842" cy="430887"/>
              </a:xfrm>
              <a:prstGeom prst="rect">
                <a:avLst/>
              </a:prstGeom>
              <a:noFill/>
              <a:ln>
                <a:noFill/>
              </a:ln>
            </p:spPr>
            <p:txBody>
              <a:bodyPr wrap="square">
                <a:spAutoFit/>
              </a:bodyPr>
              <a:lstStyle/>
              <a:p>
                <a:pPr algn="ctr"/>
                <a:r>
                  <a:rPr lang="en-US" altLang="zh-CN" sz="2200" dirty="0">
                    <a:solidFill>
                      <a:schemeClr val="bg1"/>
                    </a:solidFill>
                    <a:latin typeface="思源黑体 CN Normal" panose="020B0400000000000000" pitchFamily="34" charset="-122"/>
                    <a:ea typeface="思源黑体 CN Normal" panose="020B0400000000000000" pitchFamily="34" charset="-122"/>
                  </a:rPr>
                  <a:t>PART II</a:t>
                </a:r>
              </a:p>
            </p:txBody>
          </p:sp>
        </p:grpSp>
      </p:grpSp>
      <p:grpSp>
        <p:nvGrpSpPr>
          <p:cNvPr id="133" name="组合 132"/>
          <p:cNvGrpSpPr/>
          <p:nvPr/>
        </p:nvGrpSpPr>
        <p:grpSpPr>
          <a:xfrm>
            <a:off x="3029132" y="3746354"/>
            <a:ext cx="624482" cy="1232924"/>
            <a:chOff x="3016432" y="4273159"/>
            <a:chExt cx="624482" cy="1232924"/>
          </a:xfrm>
        </p:grpSpPr>
        <p:cxnSp>
          <p:nvCxnSpPr>
            <p:cNvPr id="102" name="直接连接符 101"/>
            <p:cNvCxnSpPr>
              <a:cxnSpLocks/>
            </p:cNvCxnSpPr>
            <p:nvPr/>
          </p:nvCxnSpPr>
          <p:spPr>
            <a:xfrm flipV="1">
              <a:off x="3045450" y="4338681"/>
              <a:ext cx="546312" cy="112782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3016432" y="4273159"/>
              <a:ext cx="624482" cy="1232924"/>
              <a:chOff x="3016432" y="4273159"/>
              <a:chExt cx="624482" cy="1232924"/>
            </a:xfrm>
          </p:grpSpPr>
          <p:sp>
            <p:nvSpPr>
              <p:cNvPr id="126" name="椭圆 125"/>
              <p:cNvSpPr/>
              <p:nvPr/>
            </p:nvSpPr>
            <p:spPr>
              <a:xfrm>
                <a:off x="3568914" y="427315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3016432" y="543408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9" name="组合 138"/>
          <p:cNvGrpSpPr/>
          <p:nvPr/>
        </p:nvGrpSpPr>
        <p:grpSpPr>
          <a:xfrm>
            <a:off x="5835282" y="3746354"/>
            <a:ext cx="624482" cy="1232924"/>
            <a:chOff x="3016432" y="4273159"/>
            <a:chExt cx="624482" cy="1232924"/>
          </a:xfrm>
        </p:grpSpPr>
        <p:cxnSp>
          <p:nvCxnSpPr>
            <p:cNvPr id="140" name="直接连接符 139"/>
            <p:cNvCxnSpPr>
              <a:cxnSpLocks/>
            </p:cNvCxnSpPr>
            <p:nvPr/>
          </p:nvCxnSpPr>
          <p:spPr>
            <a:xfrm flipV="1">
              <a:off x="3045450" y="4338681"/>
              <a:ext cx="546312" cy="112782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41" name="组合 140"/>
            <p:cNvGrpSpPr/>
            <p:nvPr/>
          </p:nvGrpSpPr>
          <p:grpSpPr>
            <a:xfrm>
              <a:off x="3016432" y="4273159"/>
              <a:ext cx="624482" cy="1232924"/>
              <a:chOff x="3016432" y="4273159"/>
              <a:chExt cx="624482" cy="1232924"/>
            </a:xfrm>
          </p:grpSpPr>
          <p:sp>
            <p:nvSpPr>
              <p:cNvPr id="142" name="椭圆 141"/>
              <p:cNvSpPr/>
              <p:nvPr/>
            </p:nvSpPr>
            <p:spPr>
              <a:xfrm>
                <a:off x="3568914" y="427315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3016432" y="543408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9" name="组合 148"/>
          <p:cNvGrpSpPr/>
          <p:nvPr/>
        </p:nvGrpSpPr>
        <p:grpSpPr>
          <a:xfrm>
            <a:off x="8613381" y="3746354"/>
            <a:ext cx="624482" cy="1232924"/>
            <a:chOff x="3016432" y="4273159"/>
            <a:chExt cx="624482" cy="1232924"/>
          </a:xfrm>
        </p:grpSpPr>
        <p:cxnSp>
          <p:nvCxnSpPr>
            <p:cNvPr id="150" name="直接连接符 149"/>
            <p:cNvCxnSpPr>
              <a:cxnSpLocks/>
            </p:cNvCxnSpPr>
            <p:nvPr/>
          </p:nvCxnSpPr>
          <p:spPr>
            <a:xfrm flipV="1">
              <a:off x="3045450" y="4338681"/>
              <a:ext cx="546312" cy="112782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51" name="组合 150"/>
            <p:cNvGrpSpPr/>
            <p:nvPr/>
          </p:nvGrpSpPr>
          <p:grpSpPr>
            <a:xfrm>
              <a:off x="3016432" y="4273159"/>
              <a:ext cx="624482" cy="1232924"/>
              <a:chOff x="3016432" y="4273159"/>
              <a:chExt cx="624482" cy="1232924"/>
            </a:xfrm>
          </p:grpSpPr>
          <p:sp>
            <p:nvSpPr>
              <p:cNvPr id="152" name="椭圆 151"/>
              <p:cNvSpPr/>
              <p:nvPr/>
            </p:nvSpPr>
            <p:spPr>
              <a:xfrm>
                <a:off x="3568914" y="427315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3016432" y="543408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9" name="组合 158"/>
          <p:cNvGrpSpPr/>
          <p:nvPr/>
        </p:nvGrpSpPr>
        <p:grpSpPr>
          <a:xfrm>
            <a:off x="6059677" y="3735105"/>
            <a:ext cx="2892585" cy="836635"/>
            <a:chOff x="3212504" y="4255861"/>
            <a:chExt cx="2892585" cy="836635"/>
          </a:xfrm>
        </p:grpSpPr>
        <p:sp>
          <p:nvSpPr>
            <p:cNvPr id="160" name="矩形: 圆角 31"/>
            <p:cNvSpPr/>
            <p:nvPr/>
          </p:nvSpPr>
          <p:spPr>
            <a:xfrm>
              <a:off x="4012419" y="4275889"/>
              <a:ext cx="1292754" cy="352425"/>
            </a:xfrm>
            <a:prstGeom prst="roundRect">
              <a:avLst>
                <a:gd name="adj" fmla="val 50000"/>
              </a:avLst>
            </a:prstGeom>
            <a:solidFill>
              <a:schemeClr val="tx1">
                <a:lumMod val="85000"/>
                <a:lumOff val="1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grpSp>
          <p:nvGrpSpPr>
            <p:cNvPr id="161" name="组合 160"/>
            <p:cNvGrpSpPr/>
            <p:nvPr/>
          </p:nvGrpSpPr>
          <p:grpSpPr>
            <a:xfrm>
              <a:off x="3212504" y="4255861"/>
              <a:ext cx="2892585" cy="836635"/>
              <a:chOff x="658850" y="4386410"/>
              <a:chExt cx="2892585" cy="836635"/>
            </a:xfrm>
          </p:grpSpPr>
          <p:sp>
            <p:nvSpPr>
              <p:cNvPr id="163" name="TextBox 76"/>
              <p:cNvSpPr txBox="1"/>
              <p:nvPr/>
            </p:nvSpPr>
            <p:spPr>
              <a:xfrm>
                <a:off x="658850" y="4761380"/>
                <a:ext cx="2892585" cy="46166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华文行楷" panose="02010800040101010101" pitchFamily="2" charset="-122"/>
                    <a:ea typeface="华文行楷" panose="02010800040101010101" pitchFamily="2" charset="-122"/>
                    <a:cs typeface="+mn-ea"/>
                    <a:sym typeface="+mn-lt"/>
                  </a:rPr>
                  <a:t>清华生活</a:t>
                </a:r>
              </a:p>
            </p:txBody>
          </p:sp>
          <p:sp>
            <p:nvSpPr>
              <p:cNvPr id="164" name="矩形 163"/>
              <p:cNvSpPr/>
              <p:nvPr/>
            </p:nvSpPr>
            <p:spPr>
              <a:xfrm>
                <a:off x="973712" y="4386410"/>
                <a:ext cx="2322842" cy="430887"/>
              </a:xfrm>
              <a:prstGeom prst="rect">
                <a:avLst/>
              </a:prstGeom>
              <a:noFill/>
              <a:ln>
                <a:noFill/>
              </a:ln>
            </p:spPr>
            <p:txBody>
              <a:bodyPr wrap="square">
                <a:spAutoFit/>
              </a:bodyPr>
              <a:lstStyle/>
              <a:p>
                <a:pPr algn="ctr"/>
                <a:r>
                  <a:rPr lang="en-US" altLang="zh-CN" sz="2200" dirty="0">
                    <a:solidFill>
                      <a:schemeClr val="bg1"/>
                    </a:solidFill>
                    <a:latin typeface="思源黑体 CN Normal" panose="020B0400000000000000" pitchFamily="34" charset="-122"/>
                    <a:ea typeface="思源黑体 CN Normal" panose="020B0400000000000000" pitchFamily="34" charset="-122"/>
                  </a:rPr>
                  <a:t>PART III</a:t>
                </a:r>
              </a:p>
            </p:txBody>
          </p:sp>
        </p:grpSp>
      </p:grpSp>
      <p:grpSp>
        <p:nvGrpSpPr>
          <p:cNvPr id="165" name="组合 164"/>
          <p:cNvGrpSpPr/>
          <p:nvPr/>
        </p:nvGrpSpPr>
        <p:grpSpPr>
          <a:xfrm>
            <a:off x="8885782" y="3735105"/>
            <a:ext cx="2892585" cy="836635"/>
            <a:chOff x="3212504" y="4255861"/>
            <a:chExt cx="2892585" cy="836635"/>
          </a:xfrm>
        </p:grpSpPr>
        <p:sp>
          <p:nvSpPr>
            <p:cNvPr id="166" name="矩形: 圆角 31"/>
            <p:cNvSpPr/>
            <p:nvPr/>
          </p:nvSpPr>
          <p:spPr>
            <a:xfrm>
              <a:off x="4012419" y="4275889"/>
              <a:ext cx="1292754" cy="352425"/>
            </a:xfrm>
            <a:prstGeom prst="roundRect">
              <a:avLst>
                <a:gd name="adj" fmla="val 50000"/>
              </a:avLst>
            </a:prstGeom>
            <a:solidFill>
              <a:schemeClr val="tx1">
                <a:lumMod val="95000"/>
                <a:lumOff val="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grpSp>
          <p:nvGrpSpPr>
            <p:cNvPr id="167" name="组合 166"/>
            <p:cNvGrpSpPr/>
            <p:nvPr/>
          </p:nvGrpSpPr>
          <p:grpSpPr>
            <a:xfrm>
              <a:off x="3212504" y="4255861"/>
              <a:ext cx="2892585" cy="836635"/>
              <a:chOff x="658850" y="4386410"/>
              <a:chExt cx="2892585" cy="836635"/>
            </a:xfrm>
          </p:grpSpPr>
          <p:sp>
            <p:nvSpPr>
              <p:cNvPr id="169" name="TextBox 76"/>
              <p:cNvSpPr txBox="1"/>
              <p:nvPr/>
            </p:nvSpPr>
            <p:spPr>
              <a:xfrm>
                <a:off x="658850" y="4761380"/>
                <a:ext cx="2892585" cy="46166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华文行楷" panose="02010800040101010101" pitchFamily="2" charset="-122"/>
                    <a:ea typeface="华文行楷" panose="02010800040101010101" pitchFamily="2" charset="-122"/>
                    <a:cs typeface="+mn-ea"/>
                    <a:sym typeface="+mn-lt"/>
                  </a:rPr>
                  <a:t>备考经验</a:t>
                </a:r>
              </a:p>
            </p:txBody>
          </p:sp>
          <p:sp>
            <p:nvSpPr>
              <p:cNvPr id="170" name="矩形 169"/>
              <p:cNvSpPr/>
              <p:nvPr/>
            </p:nvSpPr>
            <p:spPr>
              <a:xfrm>
                <a:off x="973712" y="4386410"/>
                <a:ext cx="2322842" cy="430887"/>
              </a:xfrm>
              <a:prstGeom prst="rect">
                <a:avLst/>
              </a:prstGeom>
              <a:noFill/>
              <a:ln>
                <a:noFill/>
              </a:ln>
            </p:spPr>
            <p:txBody>
              <a:bodyPr wrap="square">
                <a:spAutoFit/>
              </a:bodyPr>
              <a:lstStyle/>
              <a:p>
                <a:pPr algn="ctr"/>
                <a:r>
                  <a:rPr lang="en-US" altLang="zh-CN" sz="2200" dirty="0">
                    <a:solidFill>
                      <a:schemeClr val="bg1"/>
                    </a:solidFill>
                    <a:latin typeface="思源黑体 CN Normal" panose="020B0400000000000000" pitchFamily="34" charset="-122"/>
                    <a:ea typeface="思源黑体 CN Normal" panose="020B0400000000000000" pitchFamily="34" charset="-122"/>
                  </a:rPr>
                  <a:t>PART IV</a:t>
                </a:r>
              </a:p>
            </p:txBody>
          </p:sp>
        </p:grpSp>
      </p:grpSp>
      <p:pic>
        <p:nvPicPr>
          <p:cNvPr id="42" name="图片 41">
            <a:extLst>
              <a:ext uri="{FF2B5EF4-FFF2-40B4-BE49-F238E27FC236}">
                <a16:creationId xmlns:a16="http://schemas.microsoft.com/office/drawing/2014/main" id="{A06C6B37-5BFD-431A-A1B4-CC86A80C0FF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1235912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ppt_x"/>
                                          </p:val>
                                        </p:tav>
                                        <p:tav tm="100000">
                                          <p:val>
                                            <p:strVal val="#ppt_x"/>
                                          </p:val>
                                        </p:tav>
                                      </p:tavLst>
                                    </p:anim>
                                    <p:anim calcmode="lin" valueType="num">
                                      <p:cBhvr additive="base">
                                        <p:cTn id="8"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fade">
                                      <p:cBhvr>
                                        <p:cTn id="13" dur="500"/>
                                        <p:tgtEl>
                                          <p:spTgt spid="13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8"/>
                                        </p:tgtEl>
                                        <p:attrNameLst>
                                          <p:attrName>style.visibility</p:attrName>
                                        </p:attrNameLst>
                                      </p:cBhvr>
                                      <p:to>
                                        <p:strVal val="visible"/>
                                      </p:to>
                                    </p:set>
                                    <p:anim calcmode="lin" valueType="num">
                                      <p:cBhvr additive="base">
                                        <p:cTn id="18" dur="500" fill="hold"/>
                                        <p:tgtEl>
                                          <p:spTgt spid="158"/>
                                        </p:tgtEl>
                                        <p:attrNameLst>
                                          <p:attrName>ppt_x</p:attrName>
                                        </p:attrNameLst>
                                      </p:cBhvr>
                                      <p:tavLst>
                                        <p:tav tm="0">
                                          <p:val>
                                            <p:strVal val="#ppt_x"/>
                                          </p:val>
                                        </p:tav>
                                        <p:tav tm="100000">
                                          <p:val>
                                            <p:strVal val="#ppt_x"/>
                                          </p:val>
                                        </p:tav>
                                      </p:tavLst>
                                    </p:anim>
                                    <p:anim calcmode="lin" valueType="num">
                                      <p:cBhvr additive="base">
                                        <p:cTn id="19" dur="500" fill="hold"/>
                                        <p:tgtEl>
                                          <p:spTgt spid="15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9"/>
                                        </p:tgtEl>
                                        <p:attrNameLst>
                                          <p:attrName>style.visibility</p:attrName>
                                        </p:attrNameLst>
                                      </p:cBhvr>
                                      <p:to>
                                        <p:strVal val="visible"/>
                                      </p:to>
                                    </p:set>
                                    <p:animEffect transition="in" filter="fade">
                                      <p:cBhvr>
                                        <p:cTn id="24" dur="500"/>
                                        <p:tgtEl>
                                          <p:spTgt spid="13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 calcmode="lin" valueType="num">
                                      <p:cBhvr additive="base">
                                        <p:cTn id="29" dur="500" fill="hold"/>
                                        <p:tgtEl>
                                          <p:spTgt spid="159"/>
                                        </p:tgtEl>
                                        <p:attrNameLst>
                                          <p:attrName>ppt_x</p:attrName>
                                        </p:attrNameLst>
                                      </p:cBhvr>
                                      <p:tavLst>
                                        <p:tav tm="0">
                                          <p:val>
                                            <p:strVal val="#ppt_x"/>
                                          </p:val>
                                        </p:tav>
                                        <p:tav tm="100000">
                                          <p:val>
                                            <p:strVal val="#ppt_x"/>
                                          </p:val>
                                        </p:tav>
                                      </p:tavLst>
                                    </p:anim>
                                    <p:anim calcmode="lin" valueType="num">
                                      <p:cBhvr additive="base">
                                        <p:cTn id="30"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fade">
                                      <p:cBhvr>
                                        <p:cTn id="35" dur="500"/>
                                        <p:tgtEl>
                                          <p:spTgt spid="14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65"/>
                                        </p:tgtEl>
                                        <p:attrNameLst>
                                          <p:attrName>style.visibility</p:attrName>
                                        </p:attrNameLst>
                                      </p:cBhvr>
                                      <p:to>
                                        <p:strVal val="visible"/>
                                      </p:to>
                                    </p:set>
                                    <p:anim calcmode="lin" valueType="num">
                                      <p:cBhvr additive="base">
                                        <p:cTn id="40" dur="500" fill="hold"/>
                                        <p:tgtEl>
                                          <p:spTgt spid="165"/>
                                        </p:tgtEl>
                                        <p:attrNameLst>
                                          <p:attrName>ppt_x</p:attrName>
                                        </p:attrNameLst>
                                      </p:cBhvr>
                                      <p:tavLst>
                                        <p:tav tm="0">
                                          <p:val>
                                            <p:strVal val="#ppt_x"/>
                                          </p:val>
                                        </p:tav>
                                        <p:tav tm="100000">
                                          <p:val>
                                            <p:strVal val="#ppt_x"/>
                                          </p:val>
                                        </p:tav>
                                      </p:tavLst>
                                    </p:anim>
                                    <p:anim calcmode="lin" valueType="num">
                                      <p:cBhvr additive="base">
                                        <p:cTn id="41"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18116D2-93D4-4E4E-B46E-6BCC748A82D2}"/>
              </a:ext>
            </a:extLst>
          </p:cNvPr>
          <p:cNvSpPr txBox="1"/>
          <p:nvPr/>
        </p:nvSpPr>
        <p:spPr>
          <a:xfrm>
            <a:off x="3062414" y="380773"/>
            <a:ext cx="4911047" cy="523220"/>
          </a:xfrm>
          <a:prstGeom prst="rect">
            <a:avLst/>
          </a:prstGeom>
          <a:noFill/>
        </p:spPr>
        <p:txBody>
          <a:bodyPr wrap="square" rtlCol="0">
            <a:spAutoFit/>
          </a:bodyPr>
          <a:lstStyle/>
          <a:p>
            <a:r>
              <a:rPr lang="zh-CN" altLang="en-US" sz="2800" dirty="0">
                <a:latin typeface="华文行楷" panose="02010800040101010101" pitchFamily="2" charset="-122"/>
                <a:ea typeface="华文行楷" panose="02010800040101010101" pitchFamily="2" charset="-122"/>
              </a:rPr>
              <a:t>                   学在清华</a:t>
            </a:r>
          </a:p>
        </p:txBody>
      </p:sp>
      <p:sp>
        <p:nvSpPr>
          <p:cNvPr id="3" name="文本框 2">
            <a:extLst>
              <a:ext uri="{FF2B5EF4-FFF2-40B4-BE49-F238E27FC236}">
                <a16:creationId xmlns:a16="http://schemas.microsoft.com/office/drawing/2014/main" id="{ED6100C7-93E3-455E-AB4D-E2AAA4136210}"/>
              </a:ext>
            </a:extLst>
          </p:cNvPr>
          <p:cNvSpPr txBox="1"/>
          <p:nvPr/>
        </p:nvSpPr>
        <p:spPr>
          <a:xfrm>
            <a:off x="779646" y="788577"/>
            <a:ext cx="6343048"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华文行楷" panose="02010800040101010101" pitchFamily="2" charset="-122"/>
                <a:ea typeface="华文行楷" panose="02010800040101010101" pitchFamily="2" charset="-122"/>
              </a:rPr>
              <a:t>认真负责的老师，活泼有趣的课堂</a:t>
            </a:r>
          </a:p>
        </p:txBody>
      </p:sp>
      <p:pic>
        <p:nvPicPr>
          <p:cNvPr id="5" name="图片 4">
            <a:extLst>
              <a:ext uri="{FF2B5EF4-FFF2-40B4-BE49-F238E27FC236}">
                <a16:creationId xmlns:a16="http://schemas.microsoft.com/office/drawing/2014/main" id="{D3B78A03-F9B7-4E4F-BF3F-D65DFCD840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8234" y="1250242"/>
            <a:ext cx="4101699" cy="3076274"/>
          </a:xfrm>
          <a:prstGeom prst="rect">
            <a:avLst/>
          </a:prstGeom>
        </p:spPr>
      </p:pic>
      <p:sp>
        <p:nvSpPr>
          <p:cNvPr id="6" name="文本框 5">
            <a:extLst>
              <a:ext uri="{FF2B5EF4-FFF2-40B4-BE49-F238E27FC236}">
                <a16:creationId xmlns:a16="http://schemas.microsoft.com/office/drawing/2014/main" id="{D79C981B-CB04-419E-A0A1-17D319FEE19B}"/>
              </a:ext>
            </a:extLst>
          </p:cNvPr>
          <p:cNvSpPr txBox="1"/>
          <p:nvPr/>
        </p:nvSpPr>
        <p:spPr>
          <a:xfrm>
            <a:off x="1049153" y="4389750"/>
            <a:ext cx="599653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华文行楷" panose="02010800040101010101" pitchFamily="2" charset="-122"/>
                <a:ea typeface="华文行楷" panose="02010800040101010101" pitchFamily="2" charset="-122"/>
              </a:rPr>
              <a:t>优秀的室友，紧张刺激的考前复习</a:t>
            </a:r>
          </a:p>
        </p:txBody>
      </p:sp>
      <p:pic>
        <p:nvPicPr>
          <p:cNvPr id="8" name="图片 7">
            <a:extLst>
              <a:ext uri="{FF2B5EF4-FFF2-40B4-BE49-F238E27FC236}">
                <a16:creationId xmlns:a16="http://schemas.microsoft.com/office/drawing/2014/main" id="{01BB5D71-9E83-40F8-A6E0-88C2B4122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4046" y="2281978"/>
            <a:ext cx="2137588" cy="4576022"/>
          </a:xfrm>
          <a:prstGeom prst="rect">
            <a:avLst/>
          </a:prstGeom>
        </p:spPr>
      </p:pic>
      <p:pic>
        <p:nvPicPr>
          <p:cNvPr id="7" name="图片 6">
            <a:extLst>
              <a:ext uri="{FF2B5EF4-FFF2-40B4-BE49-F238E27FC236}">
                <a16:creationId xmlns:a16="http://schemas.microsoft.com/office/drawing/2014/main" id="{851E8DCF-1510-48EE-A973-08FA34711CF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201492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55FECD7-3F6B-44C5-8E6E-4CB6F1230A32}"/>
              </a:ext>
            </a:extLst>
          </p:cNvPr>
          <p:cNvSpPr txBox="1"/>
          <p:nvPr/>
        </p:nvSpPr>
        <p:spPr>
          <a:xfrm>
            <a:off x="1732547" y="983562"/>
            <a:ext cx="5380522"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华文行楷" panose="02010800040101010101" pitchFamily="2" charset="-122"/>
                <a:ea typeface="华文行楷" panose="02010800040101010101" pitchFamily="2" charset="-122"/>
              </a:rPr>
              <a:t>快乐的实验课程</a:t>
            </a:r>
          </a:p>
        </p:txBody>
      </p:sp>
      <p:pic>
        <p:nvPicPr>
          <p:cNvPr id="4" name="图片 3">
            <a:extLst>
              <a:ext uri="{FF2B5EF4-FFF2-40B4-BE49-F238E27FC236}">
                <a16:creationId xmlns:a16="http://schemas.microsoft.com/office/drawing/2014/main" id="{EB5922BF-554A-425A-BDF9-4A99A2E7B8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9601" y="441187"/>
            <a:ext cx="2616668" cy="3488891"/>
          </a:xfrm>
          <a:prstGeom prst="rect">
            <a:avLst/>
          </a:prstGeom>
        </p:spPr>
      </p:pic>
      <p:pic>
        <p:nvPicPr>
          <p:cNvPr id="6" name="图片 5">
            <a:extLst>
              <a:ext uri="{FF2B5EF4-FFF2-40B4-BE49-F238E27FC236}">
                <a16:creationId xmlns:a16="http://schemas.microsoft.com/office/drawing/2014/main" id="{6E19B6FB-4B12-490F-BF62-EC1A819034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217" y="1445227"/>
            <a:ext cx="4131366" cy="3098525"/>
          </a:xfrm>
          <a:prstGeom prst="rect">
            <a:avLst/>
          </a:prstGeom>
        </p:spPr>
      </p:pic>
      <p:pic>
        <p:nvPicPr>
          <p:cNvPr id="8" name="图片 7">
            <a:extLst>
              <a:ext uri="{FF2B5EF4-FFF2-40B4-BE49-F238E27FC236}">
                <a16:creationId xmlns:a16="http://schemas.microsoft.com/office/drawing/2014/main" id="{F08821E7-9076-4037-9996-EE795516D2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2827" y="119862"/>
            <a:ext cx="4427529" cy="3320647"/>
          </a:xfrm>
          <a:prstGeom prst="rect">
            <a:avLst/>
          </a:prstGeom>
        </p:spPr>
      </p:pic>
      <p:sp>
        <p:nvSpPr>
          <p:cNvPr id="9" name="文本框 8">
            <a:extLst>
              <a:ext uri="{FF2B5EF4-FFF2-40B4-BE49-F238E27FC236}">
                <a16:creationId xmlns:a16="http://schemas.microsoft.com/office/drawing/2014/main" id="{2DBC66B7-6DC2-45EA-8F17-141C09AB5909}"/>
              </a:ext>
            </a:extLst>
          </p:cNvPr>
          <p:cNvSpPr txBox="1"/>
          <p:nvPr/>
        </p:nvSpPr>
        <p:spPr>
          <a:xfrm>
            <a:off x="1623322" y="4951108"/>
            <a:ext cx="5380522"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latin typeface="华文行楷" panose="02010800040101010101" pitchFamily="2" charset="-122"/>
                <a:ea typeface="华文行楷" panose="02010800040101010101" pitchFamily="2" charset="-122"/>
              </a:rPr>
              <a:t>……</a:t>
            </a:r>
            <a:endParaRPr lang="zh-CN" altLang="en-US" sz="2400" dirty="0">
              <a:latin typeface="华文行楷" panose="02010800040101010101" pitchFamily="2" charset="-122"/>
              <a:ea typeface="华文行楷" panose="02010800040101010101" pitchFamily="2" charset="-122"/>
            </a:endParaRPr>
          </a:p>
        </p:txBody>
      </p:sp>
      <p:pic>
        <p:nvPicPr>
          <p:cNvPr id="7" name="图片 6">
            <a:extLst>
              <a:ext uri="{FF2B5EF4-FFF2-40B4-BE49-F238E27FC236}">
                <a16:creationId xmlns:a16="http://schemas.microsoft.com/office/drawing/2014/main" id="{2DC68567-C410-4714-8EF5-5A54630D313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27197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A90FEF2-A6BF-4E00-92E1-40F76557FCFC}"/>
              </a:ext>
            </a:extLst>
          </p:cNvPr>
          <p:cNvSpPr txBox="1"/>
          <p:nvPr/>
        </p:nvSpPr>
        <p:spPr>
          <a:xfrm>
            <a:off x="4023360" y="433137"/>
            <a:ext cx="4851133" cy="523220"/>
          </a:xfrm>
          <a:prstGeom prst="rect">
            <a:avLst/>
          </a:prstGeom>
          <a:noFill/>
        </p:spPr>
        <p:txBody>
          <a:bodyPr wrap="square" rtlCol="0">
            <a:spAutoFit/>
          </a:bodyPr>
          <a:lstStyle/>
          <a:p>
            <a:r>
              <a:rPr lang="zh-CN" altLang="en-US" sz="2800" dirty="0">
                <a:latin typeface="华文行楷" panose="02010800040101010101" pitchFamily="2" charset="-122"/>
                <a:ea typeface="华文行楷" panose="02010800040101010101" pitchFamily="2" charset="-122"/>
              </a:rPr>
              <a:t>食在清华</a:t>
            </a:r>
          </a:p>
        </p:txBody>
      </p:sp>
      <p:pic>
        <p:nvPicPr>
          <p:cNvPr id="4" name="图片 3">
            <a:extLst>
              <a:ext uri="{FF2B5EF4-FFF2-40B4-BE49-F238E27FC236}">
                <a16:creationId xmlns:a16="http://schemas.microsoft.com/office/drawing/2014/main" id="{52D72187-4053-4DFF-B506-6CEF08C07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123" y="956357"/>
            <a:ext cx="3973834" cy="2980376"/>
          </a:xfrm>
          <a:prstGeom prst="rect">
            <a:avLst/>
          </a:prstGeom>
        </p:spPr>
      </p:pic>
      <p:pic>
        <p:nvPicPr>
          <p:cNvPr id="6" name="图片 5">
            <a:extLst>
              <a:ext uri="{FF2B5EF4-FFF2-40B4-BE49-F238E27FC236}">
                <a16:creationId xmlns:a16="http://schemas.microsoft.com/office/drawing/2014/main" id="{D9D18456-F1C3-43CB-A862-F1DFC7F4F7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412" y="80458"/>
            <a:ext cx="4074898" cy="3056174"/>
          </a:xfrm>
          <a:prstGeom prst="rect">
            <a:avLst/>
          </a:prstGeom>
        </p:spPr>
      </p:pic>
      <p:pic>
        <p:nvPicPr>
          <p:cNvPr id="8" name="图片 7">
            <a:extLst>
              <a:ext uri="{FF2B5EF4-FFF2-40B4-BE49-F238E27FC236}">
                <a16:creationId xmlns:a16="http://schemas.microsoft.com/office/drawing/2014/main" id="{9ECD552F-C0D1-43E7-8AE7-1694E7FCB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2725" y="3329137"/>
            <a:ext cx="3762272" cy="3115161"/>
          </a:xfrm>
          <a:prstGeom prst="rect">
            <a:avLst/>
          </a:prstGeom>
        </p:spPr>
      </p:pic>
      <p:sp>
        <p:nvSpPr>
          <p:cNvPr id="9" name="矩形 8">
            <a:extLst>
              <a:ext uri="{FF2B5EF4-FFF2-40B4-BE49-F238E27FC236}">
                <a16:creationId xmlns:a16="http://schemas.microsoft.com/office/drawing/2014/main" id="{8D4AAB42-7E93-435A-9855-014A9C718742}"/>
              </a:ext>
            </a:extLst>
          </p:cNvPr>
          <p:cNvSpPr/>
          <p:nvPr/>
        </p:nvSpPr>
        <p:spPr>
          <a:xfrm>
            <a:off x="0" y="4213263"/>
            <a:ext cx="6096000" cy="2554545"/>
          </a:xfrm>
          <a:prstGeom prst="rect">
            <a:avLst/>
          </a:prstGeom>
        </p:spPr>
        <p:txBody>
          <a:bodyPr>
            <a:spAutoFit/>
          </a:bodyPr>
          <a:lstStyle/>
          <a:p>
            <a:r>
              <a:rPr lang="zh-CN" altLang="en-US" sz="2000" dirty="0">
                <a:solidFill>
                  <a:srgbClr val="333333"/>
                </a:solidFill>
                <a:latin typeface="华文行楷" panose="02010800040101010101" pitchFamily="2" charset="-122"/>
                <a:ea typeface="华文行楷" panose="02010800040101010101" pitchFamily="2" charset="-122"/>
              </a:rPr>
              <a:t>清华大学食堂所辖学生食堂</a:t>
            </a:r>
            <a:r>
              <a:rPr lang="en-US" altLang="zh-CN" sz="2000" dirty="0">
                <a:solidFill>
                  <a:srgbClr val="333333"/>
                </a:solidFill>
                <a:latin typeface="华文行楷" panose="02010800040101010101" pitchFamily="2" charset="-122"/>
                <a:ea typeface="华文行楷" panose="02010800040101010101" pitchFamily="2" charset="-122"/>
              </a:rPr>
              <a:t>7</a:t>
            </a:r>
            <a:r>
              <a:rPr lang="zh-CN" altLang="en-US" sz="2000" dirty="0">
                <a:solidFill>
                  <a:srgbClr val="333333"/>
                </a:solidFill>
                <a:latin typeface="华文行楷" panose="02010800040101010101" pitchFamily="2" charset="-122"/>
                <a:ea typeface="华文行楷" panose="02010800040101010101" pitchFamily="2" charset="-122"/>
              </a:rPr>
              <a:t>个、教工食堂</a:t>
            </a:r>
            <a:r>
              <a:rPr lang="en-US" altLang="zh-CN" sz="2000" dirty="0">
                <a:solidFill>
                  <a:srgbClr val="333333"/>
                </a:solidFill>
                <a:latin typeface="华文行楷" panose="02010800040101010101" pitchFamily="2" charset="-122"/>
                <a:ea typeface="华文行楷" panose="02010800040101010101" pitchFamily="2" charset="-122"/>
              </a:rPr>
              <a:t>9</a:t>
            </a:r>
            <a:r>
              <a:rPr lang="zh-CN" altLang="en-US" sz="2000" dirty="0">
                <a:solidFill>
                  <a:srgbClr val="333333"/>
                </a:solidFill>
                <a:latin typeface="华文行楷" panose="02010800040101010101" pitchFamily="2" charset="-122"/>
                <a:ea typeface="华文行楷" panose="02010800040101010101" pitchFamily="2" charset="-122"/>
              </a:rPr>
              <a:t>个、经营性餐厅</a:t>
            </a:r>
            <a:r>
              <a:rPr lang="en-US" altLang="zh-CN" sz="2000" dirty="0">
                <a:solidFill>
                  <a:srgbClr val="333333"/>
                </a:solidFill>
                <a:latin typeface="华文行楷" panose="02010800040101010101" pitchFamily="2" charset="-122"/>
                <a:ea typeface="华文行楷" panose="02010800040101010101" pitchFamily="2" charset="-122"/>
              </a:rPr>
              <a:t>3</a:t>
            </a:r>
            <a:r>
              <a:rPr lang="zh-CN" altLang="en-US" sz="2000" dirty="0">
                <a:solidFill>
                  <a:srgbClr val="333333"/>
                </a:solidFill>
                <a:latin typeface="华文行楷" panose="02010800040101010101" pitchFamily="2" charset="-122"/>
                <a:ea typeface="华文行楷" panose="02010800040101010101" pitchFamily="2" charset="-122"/>
              </a:rPr>
              <a:t>个及食品加工车间等单位，食堂餐厅总建筑面积约</a:t>
            </a:r>
            <a:r>
              <a:rPr lang="en-US" altLang="zh-CN" sz="2000" dirty="0">
                <a:solidFill>
                  <a:srgbClr val="333333"/>
                </a:solidFill>
                <a:latin typeface="华文行楷" panose="02010800040101010101" pitchFamily="2" charset="-122"/>
                <a:ea typeface="华文行楷" panose="02010800040101010101" pitchFamily="2" charset="-122"/>
              </a:rPr>
              <a:t>6</a:t>
            </a:r>
            <a:r>
              <a:rPr lang="zh-CN" altLang="en-US" sz="2000" dirty="0">
                <a:solidFill>
                  <a:srgbClr val="333333"/>
                </a:solidFill>
                <a:latin typeface="华文行楷" panose="02010800040101010101" pitchFamily="2" charset="-122"/>
                <a:ea typeface="华文行楷" panose="02010800040101010101" pitchFamily="2" charset="-122"/>
              </a:rPr>
              <a:t>万平米，各类职工</a:t>
            </a:r>
            <a:r>
              <a:rPr lang="en-US" altLang="zh-CN" sz="2000" dirty="0">
                <a:solidFill>
                  <a:srgbClr val="333333"/>
                </a:solidFill>
                <a:latin typeface="华文行楷" panose="02010800040101010101" pitchFamily="2" charset="-122"/>
                <a:ea typeface="华文行楷" panose="02010800040101010101" pitchFamily="2" charset="-122"/>
              </a:rPr>
              <a:t>1300</a:t>
            </a:r>
            <a:r>
              <a:rPr lang="zh-CN" altLang="en-US" sz="2000" dirty="0">
                <a:solidFill>
                  <a:srgbClr val="333333"/>
                </a:solidFill>
                <a:latin typeface="华文行楷" panose="02010800040101010101" pitchFamily="2" charset="-122"/>
                <a:ea typeface="华文行楷" panose="02010800040101010101" pitchFamily="2" charset="-122"/>
              </a:rPr>
              <a:t>余人，担负着超过</a:t>
            </a:r>
            <a:r>
              <a:rPr lang="en-US" altLang="zh-CN" sz="2000" dirty="0">
                <a:solidFill>
                  <a:srgbClr val="333333"/>
                </a:solidFill>
                <a:latin typeface="华文行楷" panose="02010800040101010101" pitchFamily="2" charset="-122"/>
                <a:ea typeface="华文行楷" panose="02010800040101010101" pitchFamily="2" charset="-122"/>
              </a:rPr>
              <a:t>5</a:t>
            </a:r>
            <a:r>
              <a:rPr lang="zh-CN" altLang="en-US" sz="2000" dirty="0">
                <a:solidFill>
                  <a:srgbClr val="333333"/>
                </a:solidFill>
                <a:latin typeface="华文行楷" panose="02010800040101010101" pitchFamily="2" charset="-122"/>
                <a:ea typeface="华文行楷" panose="02010800040101010101" pitchFamily="2" charset="-122"/>
              </a:rPr>
              <a:t>万师生员工的日常伙食保障。通过转换机制，扩大服务，强化管理，各食堂餐厅已形成了一个高中低档配套、中西菜点、南北风味、大众小吃种类齐全、各具特色、就餐环境幽雅、就餐方式快捷的多层次、多类型的综合饮食服务网络。</a:t>
            </a:r>
            <a:endParaRPr lang="zh-CN" altLang="en-US" sz="2000" dirty="0">
              <a:latin typeface="华文行楷" panose="02010800040101010101" pitchFamily="2" charset="-122"/>
              <a:ea typeface="华文行楷" panose="02010800040101010101" pitchFamily="2" charset="-122"/>
            </a:endParaRPr>
          </a:p>
        </p:txBody>
      </p:sp>
      <p:pic>
        <p:nvPicPr>
          <p:cNvPr id="7" name="图片 6">
            <a:extLst>
              <a:ext uri="{FF2B5EF4-FFF2-40B4-BE49-F238E27FC236}">
                <a16:creationId xmlns:a16="http://schemas.microsoft.com/office/drawing/2014/main" id="{40B41422-8ED7-4389-B7C1-3D1D73F9A8D7}"/>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84738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35002" y="904126"/>
            <a:ext cx="4009590" cy="4508927"/>
          </a:xfrm>
          <a:prstGeom prst="rect">
            <a:avLst/>
          </a:prstGeom>
          <a:noFill/>
        </p:spPr>
        <p:txBody>
          <a:bodyPr wrap="square" rtlCol="0">
            <a:spAutoFit/>
          </a:bodyPr>
          <a:lstStyle/>
          <a:p>
            <a:pPr algn="ctr"/>
            <a:r>
              <a:rPr lang="en-US" altLang="zh-CN"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rPr>
              <a:t>IV</a:t>
            </a:r>
            <a:endParaRPr lang="zh-CN" altLang="en-US"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3" name="文本框 2"/>
          <p:cNvSpPr txBox="1"/>
          <p:nvPr/>
        </p:nvSpPr>
        <p:spPr>
          <a:xfrm>
            <a:off x="4497922" y="3002176"/>
            <a:ext cx="3196155" cy="646331"/>
          </a:xfrm>
          <a:prstGeom prst="rect">
            <a:avLst/>
          </a:prstGeom>
          <a:solidFill>
            <a:srgbClr val="EFEFEF"/>
          </a:solidFill>
        </p:spPr>
        <p:txBody>
          <a:bodyPr vert="horz" wrap="square" rtlCol="0">
            <a:spAutoFit/>
          </a:bodyPr>
          <a:lstStyle/>
          <a:p>
            <a:pPr algn="ct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rPr>
              <a:t>备考经验</a:t>
            </a:r>
          </a:p>
        </p:txBody>
      </p:sp>
      <p:pic>
        <p:nvPicPr>
          <p:cNvPr id="5" name="图片 4">
            <a:extLst>
              <a:ext uri="{FF2B5EF4-FFF2-40B4-BE49-F238E27FC236}">
                <a16:creationId xmlns:a16="http://schemas.microsoft.com/office/drawing/2014/main" id="{9C115B1E-65D1-4DBD-8912-6E5DF50913B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696550" y="0"/>
            <a:ext cx="1495450" cy="1501201"/>
          </a:xfrm>
          <a:prstGeom prst="rect">
            <a:avLst/>
          </a:prstGeom>
        </p:spPr>
      </p:pic>
      <p:sp>
        <p:nvSpPr>
          <p:cNvPr id="6" name="文本框 5">
            <a:extLst>
              <a:ext uri="{FF2B5EF4-FFF2-40B4-BE49-F238E27FC236}">
                <a16:creationId xmlns:a16="http://schemas.microsoft.com/office/drawing/2014/main" id="{523A7433-87C2-4378-9604-2907085A79DE}"/>
              </a:ext>
            </a:extLst>
          </p:cNvPr>
          <p:cNvSpPr txBox="1"/>
          <p:nvPr/>
        </p:nvSpPr>
        <p:spPr>
          <a:xfrm>
            <a:off x="8391625" y="1906850"/>
            <a:ext cx="3702518" cy="369332"/>
          </a:xfrm>
          <a:prstGeom prst="rect">
            <a:avLst/>
          </a:prstGeom>
          <a:noFill/>
        </p:spPr>
        <p:txBody>
          <a:bodyPr wrap="square" rtlCol="0">
            <a:spAutoFit/>
          </a:bodyPr>
          <a:lstStyle/>
          <a:p>
            <a:r>
              <a:rPr lang="en-US" altLang="zh-CN" dirty="0">
                <a:latin typeface="华文行楷" panose="02010800040101010101" pitchFamily="2" charset="-122"/>
                <a:ea typeface="华文行楷" panose="02010800040101010101" pitchFamily="2" charset="-122"/>
              </a:rPr>
              <a:t>Preview and Review ==&gt;</a:t>
            </a:r>
            <a:r>
              <a:rPr lang="zh-CN" altLang="en-US" dirty="0">
                <a:latin typeface="华文行楷" panose="02010800040101010101" pitchFamily="2" charset="-122"/>
                <a:ea typeface="华文行楷" panose="02010800040101010101" pitchFamily="2" charset="-122"/>
              </a:rPr>
              <a:t>扎实的基础</a:t>
            </a:r>
          </a:p>
        </p:txBody>
      </p:sp>
      <p:sp>
        <p:nvSpPr>
          <p:cNvPr id="7" name="文本框 6">
            <a:extLst>
              <a:ext uri="{FF2B5EF4-FFF2-40B4-BE49-F238E27FC236}">
                <a16:creationId xmlns:a16="http://schemas.microsoft.com/office/drawing/2014/main" id="{DAB550A1-8FF0-4F7F-9CD0-BEF98C321389}"/>
              </a:ext>
            </a:extLst>
          </p:cNvPr>
          <p:cNvSpPr txBox="1"/>
          <p:nvPr/>
        </p:nvSpPr>
        <p:spPr>
          <a:xfrm>
            <a:off x="8391625" y="2519874"/>
            <a:ext cx="3702518" cy="369332"/>
          </a:xfrm>
          <a:prstGeom prst="rect">
            <a:avLst/>
          </a:prstGeom>
          <a:noFill/>
        </p:spPr>
        <p:txBody>
          <a:bodyPr wrap="square" rtlCol="0">
            <a:spAutoFit/>
          </a:bodyPr>
          <a:lstStyle/>
          <a:p>
            <a:r>
              <a:rPr lang="en-US" altLang="zh-CN" dirty="0">
                <a:latin typeface="华文行楷" panose="02010800040101010101" pitchFamily="2" charset="-122"/>
                <a:ea typeface="华文行楷" panose="02010800040101010101" pitchFamily="2" charset="-122"/>
              </a:rPr>
              <a:t>Plan and Schedule==&gt;</a:t>
            </a:r>
            <a:r>
              <a:rPr lang="zh-CN" altLang="en-US" dirty="0">
                <a:latin typeface="华文行楷" panose="02010800040101010101" pitchFamily="2" charset="-122"/>
                <a:ea typeface="华文行楷" panose="02010800040101010101" pitchFamily="2" charset="-122"/>
              </a:rPr>
              <a:t>合理的规划</a:t>
            </a:r>
          </a:p>
        </p:txBody>
      </p:sp>
      <p:sp>
        <p:nvSpPr>
          <p:cNvPr id="8" name="文本框 7">
            <a:extLst>
              <a:ext uri="{FF2B5EF4-FFF2-40B4-BE49-F238E27FC236}">
                <a16:creationId xmlns:a16="http://schemas.microsoft.com/office/drawing/2014/main" id="{33B83DB5-EB98-4BD6-815B-624D77F424F2}"/>
              </a:ext>
            </a:extLst>
          </p:cNvPr>
          <p:cNvSpPr txBox="1"/>
          <p:nvPr/>
        </p:nvSpPr>
        <p:spPr>
          <a:xfrm>
            <a:off x="8391625" y="3158589"/>
            <a:ext cx="3702518" cy="369332"/>
          </a:xfrm>
          <a:prstGeom prst="rect">
            <a:avLst/>
          </a:prstGeom>
          <a:noFill/>
        </p:spPr>
        <p:txBody>
          <a:bodyPr wrap="square" rtlCol="0">
            <a:spAutoFit/>
          </a:bodyPr>
          <a:lstStyle/>
          <a:p>
            <a:r>
              <a:rPr lang="en-US" altLang="zh-CN" dirty="0">
                <a:latin typeface="华文行楷" panose="02010800040101010101" pitchFamily="2" charset="-122"/>
                <a:ea typeface="华文行楷" panose="02010800040101010101" pitchFamily="2" charset="-122"/>
              </a:rPr>
              <a:t>Practice makes perfect==&gt;</a:t>
            </a:r>
            <a:r>
              <a:rPr lang="zh-CN" altLang="en-US" dirty="0">
                <a:latin typeface="华文行楷" panose="02010800040101010101" pitchFamily="2" charset="-122"/>
                <a:ea typeface="华文行楷" panose="02010800040101010101" pitchFamily="2" charset="-122"/>
              </a:rPr>
              <a:t>刷题与进阶</a:t>
            </a:r>
          </a:p>
        </p:txBody>
      </p:sp>
      <p:sp>
        <p:nvSpPr>
          <p:cNvPr id="9" name="文本框 8">
            <a:extLst>
              <a:ext uri="{FF2B5EF4-FFF2-40B4-BE49-F238E27FC236}">
                <a16:creationId xmlns:a16="http://schemas.microsoft.com/office/drawing/2014/main" id="{EF140995-179C-4DE9-9823-A8EEC3475869}"/>
              </a:ext>
            </a:extLst>
          </p:cNvPr>
          <p:cNvSpPr txBox="1"/>
          <p:nvPr/>
        </p:nvSpPr>
        <p:spPr>
          <a:xfrm>
            <a:off x="7787811" y="4294598"/>
            <a:ext cx="4234413" cy="461665"/>
          </a:xfrm>
          <a:prstGeom prst="rect">
            <a:avLst/>
          </a:prstGeom>
          <a:noFill/>
        </p:spPr>
        <p:txBody>
          <a:bodyPr wrap="square" rtlCol="0">
            <a:spAutoFit/>
          </a:bodyPr>
          <a:lstStyle/>
          <a:p>
            <a:r>
              <a:rPr lang="en-US" altLang="zh-CN" sz="2400" dirty="0">
                <a:latin typeface="华文行楷" panose="02010800040101010101" pitchFamily="2" charset="-122"/>
                <a:ea typeface="华文行楷" panose="02010800040101010101" pitchFamily="2" charset="-122"/>
              </a:rPr>
              <a:t>————</a:t>
            </a:r>
            <a:r>
              <a:rPr lang="zh-CN" altLang="en-US" sz="2400" dirty="0">
                <a:latin typeface="华文行楷" panose="02010800040101010101" pitchFamily="2" charset="-122"/>
                <a:ea typeface="华文行楷" panose="02010800040101010101" pitchFamily="2" charset="-122"/>
              </a:rPr>
              <a:t>前方高能</a:t>
            </a:r>
            <a:endParaRPr lang="zh-CN" altLang="en-US" sz="2400" dirty="0">
              <a:latin typeface="Candara Light" panose="020E0502030303020204" pitchFamily="34" charset="0"/>
              <a:ea typeface="华文行楷" panose="02010800040101010101" pitchFamily="2" charset="-122"/>
            </a:endParaRPr>
          </a:p>
        </p:txBody>
      </p:sp>
    </p:spTree>
    <p:extLst>
      <p:ext uri="{BB962C8B-B14F-4D97-AF65-F5344CB8AC3E}">
        <p14:creationId xmlns:p14="http://schemas.microsoft.com/office/powerpoint/2010/main" val="6088726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5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1000" fill="hold"/>
                                            <p:tgtEl>
                                              <p:spTgt spid="3"/>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1000" fill="hold"/>
                                            <p:tgtEl>
                                              <p:spTgt spid="6"/>
                                            </p:tgtEl>
                                            <p:attrNameLst>
                                              <p:attrName>ppt_w</p:attrName>
                                            </p:attrNameLst>
                                          </p:cBhvr>
                                          <p:tavLst>
                                            <p:tav tm="0">
                                              <p:val>
                                                <p:fltVal val="0"/>
                                              </p:val>
                                            </p:tav>
                                            <p:tav tm="100000">
                                              <p:val>
                                                <p:strVal val="#ppt_w"/>
                                              </p:val>
                                            </p:tav>
                                          </p:tavLst>
                                        </p:anim>
                                        <p:anim calcmode="lin" valueType="num">
                                          <p:cBhvr>
                                            <p:cTn id="31" dur="1000" fill="hold"/>
                                            <p:tgtEl>
                                              <p:spTgt spid="6"/>
                                            </p:tgtEl>
                                            <p:attrNameLst>
                                              <p:attrName>ppt_h</p:attrName>
                                            </p:attrNameLst>
                                          </p:cBhvr>
                                          <p:tavLst>
                                            <p:tav tm="0">
                                              <p:val>
                                                <p:fltVal val="0"/>
                                              </p:val>
                                            </p:tav>
                                            <p:tav tm="100000">
                                              <p:val>
                                                <p:strVal val="#ppt_h"/>
                                              </p:val>
                                            </p:tav>
                                          </p:tavLst>
                                        </p:anim>
                                        <p:anim calcmode="lin" valueType="num">
                                          <p:cBhvr>
                                            <p:cTn id="32" dur="1000" fill="hold"/>
                                            <p:tgtEl>
                                              <p:spTgt spid="6"/>
                                            </p:tgtEl>
                                            <p:attrNameLst>
                                              <p:attrName>style.rotation</p:attrName>
                                            </p:attrNameLst>
                                          </p:cBhvr>
                                          <p:tavLst>
                                            <p:tav tm="0">
                                              <p:val>
                                                <p:fltVal val="90"/>
                                              </p:val>
                                            </p:tav>
                                            <p:tav tm="100000">
                                              <p:val>
                                                <p:fltVal val="0"/>
                                              </p:val>
                                            </p:tav>
                                          </p:tavLst>
                                        </p:anim>
                                        <p:animEffect transition="in" filter="fade">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2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p:bldP spid="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50"/>
                                </p:stCondLst>
                                <p:childTnLst>
                                  <p:par>
                                    <p:cTn id="11" presetID="2" presetClass="entr" presetSubtype="2" accel="6000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50"/>
                                </p:stCondLst>
                                <p:childTnLst>
                                  <p:par>
                                    <p:cTn id="16" presetID="18" presetClass="entr" presetSubtype="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trips(downRight)">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000" fill="hold"/>
                                            <p:tgtEl>
                                              <p:spTgt spid="6"/>
                                            </p:tgtEl>
                                            <p:attrNameLst>
                                              <p:attrName>ppt_w</p:attrName>
                                            </p:attrNameLst>
                                          </p:cBhvr>
                                          <p:tavLst>
                                            <p:tav tm="0">
                                              <p:val>
                                                <p:fltVal val="0"/>
                                              </p:val>
                                            </p:tav>
                                            <p:tav tm="100000">
                                              <p:val>
                                                <p:strVal val="#ppt_w"/>
                                              </p:val>
                                            </p:tav>
                                          </p:tavLst>
                                        </p:anim>
                                        <p:anim calcmode="lin" valueType="num">
                                          <p:cBhvr>
                                            <p:cTn id="35" dur="1000" fill="hold"/>
                                            <p:tgtEl>
                                              <p:spTgt spid="6"/>
                                            </p:tgtEl>
                                            <p:attrNameLst>
                                              <p:attrName>ppt_h</p:attrName>
                                            </p:attrNameLst>
                                          </p:cBhvr>
                                          <p:tavLst>
                                            <p:tav tm="0">
                                              <p:val>
                                                <p:fltVal val="0"/>
                                              </p:val>
                                            </p:tav>
                                            <p:tav tm="100000">
                                              <p:val>
                                                <p:strVal val="#ppt_h"/>
                                              </p:val>
                                            </p:tav>
                                          </p:tavLst>
                                        </p:anim>
                                        <p:anim calcmode="lin" valueType="num">
                                          <p:cBhvr>
                                            <p:cTn id="36" dur="1000" fill="hold"/>
                                            <p:tgtEl>
                                              <p:spTgt spid="6"/>
                                            </p:tgtEl>
                                            <p:attrNameLst>
                                              <p:attrName>style.rotation</p:attrName>
                                            </p:attrNameLst>
                                          </p:cBhvr>
                                          <p:tavLst>
                                            <p:tav tm="0">
                                              <p:val>
                                                <p:fltVal val="90"/>
                                              </p:val>
                                            </p:tav>
                                            <p:tav tm="100000">
                                              <p:val>
                                                <p:fltVal val="0"/>
                                              </p:val>
                                            </p:tav>
                                          </p:tavLst>
                                        </p:anim>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circle(in)">
                                          <p:cBhvr>
                                            <p:cTn id="42" dur="2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6" grpId="0"/>
          <p:bldP spid="7" grpId="0"/>
          <p:bldP spid="8"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9882A9F-874C-4422-96DC-E2F1AE4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073" y="-187063"/>
            <a:ext cx="3238500" cy="3238500"/>
          </a:xfrm>
          <a:prstGeom prst="rect">
            <a:avLst/>
          </a:prstGeom>
        </p:spPr>
      </p:pic>
      <p:sp>
        <p:nvSpPr>
          <p:cNvPr id="3" name="文本框 2">
            <a:extLst>
              <a:ext uri="{FF2B5EF4-FFF2-40B4-BE49-F238E27FC236}">
                <a16:creationId xmlns:a16="http://schemas.microsoft.com/office/drawing/2014/main" id="{C6E57DDD-0BE6-4334-A2B2-A4FE5DB9B73D}"/>
              </a:ext>
            </a:extLst>
          </p:cNvPr>
          <p:cNvSpPr txBox="1"/>
          <p:nvPr/>
        </p:nvSpPr>
        <p:spPr>
          <a:xfrm>
            <a:off x="741145" y="1848051"/>
            <a:ext cx="10818796" cy="4793381"/>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80940930-0004-4134-80E2-0EB357099D07}"/>
              </a:ext>
            </a:extLst>
          </p:cNvPr>
          <p:cNvSpPr txBox="1"/>
          <p:nvPr/>
        </p:nvSpPr>
        <p:spPr>
          <a:xfrm>
            <a:off x="1045945" y="1030618"/>
            <a:ext cx="10404910" cy="347787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dirty="0">
                <a:latin typeface="华文行楷" panose="02010800040101010101" pitchFamily="2" charset="-122"/>
                <a:ea typeface="华文行楷" panose="02010800040101010101" pitchFamily="2" charset="-122"/>
              </a:rPr>
              <a:t>充分的预习是跟紧课堂节奏的良好开端</a:t>
            </a:r>
            <a:endParaRPr lang="en-US" altLang="zh-CN" sz="2800" dirty="0">
              <a:latin typeface="华文行楷" panose="02010800040101010101" pitchFamily="2" charset="-122"/>
              <a:ea typeface="华文行楷" panose="02010800040101010101" pitchFamily="2" charset="-122"/>
            </a:endParaRPr>
          </a:p>
          <a:p>
            <a:r>
              <a:rPr lang="zh-CN" altLang="en-US" sz="2400" dirty="0">
                <a:latin typeface="华文行楷" panose="02010800040101010101" pitchFamily="2" charset="-122"/>
                <a:ea typeface="华文行楷" panose="02010800040101010101" pitchFamily="2" charset="-122"/>
              </a:rPr>
              <a:t>      或许你们在以往的课堂中有过这样可怕的体验：某节课上忽然听不懂老师所讲授的内容了，之后陷入怀疑人生、极度自闭的恶性循环当中</a:t>
            </a:r>
            <a:r>
              <a:rPr lang="en-US" altLang="zh-CN" sz="2400" dirty="0">
                <a:latin typeface="华文行楷" panose="02010800040101010101" pitchFamily="2" charset="-122"/>
                <a:ea typeface="华文行楷" panose="02010800040101010101" pitchFamily="2" charset="-122"/>
              </a:rPr>
              <a:t>…..</a:t>
            </a:r>
          </a:p>
          <a:p>
            <a:r>
              <a:rPr lang="en-US" altLang="zh-CN" sz="2400" dirty="0">
                <a:latin typeface="华文行楷" panose="02010800040101010101" pitchFamily="2" charset="-122"/>
                <a:ea typeface="华文行楷" panose="02010800040101010101" pitchFamily="2" charset="-122"/>
              </a:rPr>
              <a:t>      </a:t>
            </a:r>
            <a:r>
              <a:rPr lang="zh-CN" altLang="en-US" sz="2400" dirty="0">
                <a:latin typeface="华文行楷" panose="02010800040101010101" pitchFamily="2" charset="-122"/>
                <a:ea typeface="华文行楷" panose="02010800040101010101" pitchFamily="2" charset="-122"/>
              </a:rPr>
              <a:t>此类现象常见于数学</a:t>
            </a:r>
            <a:r>
              <a:rPr lang="en-US" altLang="zh-CN" sz="2400" dirty="0">
                <a:latin typeface="华文行楷" panose="02010800040101010101" pitchFamily="2" charset="-122"/>
                <a:ea typeface="华文行楷" panose="02010800040101010101" pitchFamily="2" charset="-122"/>
              </a:rPr>
              <a:t>/</a:t>
            </a:r>
            <a:r>
              <a:rPr lang="zh-CN" altLang="en-US" sz="2400" dirty="0">
                <a:latin typeface="华文行楷" panose="02010800040101010101" pitchFamily="2" charset="-122"/>
                <a:ea typeface="华文行楷" panose="02010800040101010101" pitchFamily="2" charset="-122"/>
              </a:rPr>
              <a:t>物理的日常课堂之中，且近乎</a:t>
            </a:r>
            <a:r>
              <a:rPr lang="en-US" altLang="zh-CN" sz="2400" dirty="0">
                <a:latin typeface="华文行楷" panose="02010800040101010101" pitchFamily="2" charset="-122"/>
                <a:ea typeface="华文行楷" panose="02010800040101010101" pitchFamily="2" charset="-122"/>
              </a:rPr>
              <a:t>100%</a:t>
            </a:r>
            <a:r>
              <a:rPr lang="zh-CN" altLang="en-US" sz="2400" dirty="0">
                <a:latin typeface="华文行楷" panose="02010800040101010101" pitchFamily="2" charset="-122"/>
                <a:ea typeface="华文行楷" panose="02010800040101010101" pitchFamily="2" charset="-122"/>
              </a:rPr>
              <a:t>的在读高中学生有着类似的经历</a:t>
            </a:r>
            <a:r>
              <a:rPr lang="en-US" altLang="zh-CN" sz="2400" dirty="0">
                <a:latin typeface="华文行楷" panose="02010800040101010101" pitchFamily="2" charset="-122"/>
                <a:ea typeface="华文行楷" panose="02010800040101010101" pitchFamily="2" charset="-122"/>
              </a:rPr>
              <a:t>……</a:t>
            </a:r>
          </a:p>
          <a:p>
            <a:r>
              <a:rPr lang="en-US" altLang="zh-CN" sz="2400" dirty="0">
                <a:latin typeface="华文行楷" panose="02010800040101010101" pitchFamily="2" charset="-122"/>
                <a:ea typeface="华文行楷" panose="02010800040101010101" pitchFamily="2" charset="-122"/>
              </a:rPr>
              <a:t>      </a:t>
            </a:r>
            <a:endParaRPr lang="en-US" altLang="zh-CN" dirty="0"/>
          </a:p>
          <a:p>
            <a:endParaRPr lang="en-US" altLang="zh-CN" dirty="0"/>
          </a:p>
          <a:p>
            <a:endParaRPr lang="en-US" altLang="zh-CN" dirty="0"/>
          </a:p>
          <a:p>
            <a:endParaRPr lang="en-US" altLang="zh-CN" dirty="0"/>
          </a:p>
          <a:p>
            <a:endParaRPr lang="zh-CN" altLang="en-US" dirty="0"/>
          </a:p>
        </p:txBody>
      </p:sp>
      <p:sp>
        <p:nvSpPr>
          <p:cNvPr id="7" name="矩形 6">
            <a:extLst>
              <a:ext uri="{FF2B5EF4-FFF2-40B4-BE49-F238E27FC236}">
                <a16:creationId xmlns:a16="http://schemas.microsoft.com/office/drawing/2014/main" id="{7ECA6FDB-6C92-439B-9CED-7ED318EBC8B0}"/>
              </a:ext>
            </a:extLst>
          </p:cNvPr>
          <p:cNvSpPr/>
          <p:nvPr/>
        </p:nvSpPr>
        <p:spPr>
          <a:xfrm>
            <a:off x="1262008" y="3316608"/>
            <a:ext cx="7616575" cy="2677656"/>
          </a:xfrm>
          <a:prstGeom prst="rect">
            <a:avLst/>
          </a:prstGeom>
        </p:spPr>
        <p:txBody>
          <a:bodyPr wrap="square">
            <a:spAutoFit/>
          </a:bodyPr>
          <a:lstStyle/>
          <a:p>
            <a:r>
              <a:rPr lang="zh-CN" altLang="en-US" sz="2400" dirty="0">
                <a:latin typeface="华文行楷" panose="02010800040101010101" pitchFamily="2" charset="-122"/>
                <a:ea typeface="华文行楷" panose="02010800040101010101" pitchFamily="2" charset="-122"/>
              </a:rPr>
              <a:t>    怎么办？    </a:t>
            </a:r>
            <a:r>
              <a:rPr lang="en-US" altLang="zh-CN" sz="2400" dirty="0">
                <a:latin typeface="华文行楷" panose="02010800040101010101" pitchFamily="2" charset="-122"/>
                <a:ea typeface="华文行楷" panose="02010800040101010101" pitchFamily="2" charset="-122"/>
              </a:rPr>
              <a:t>======&gt;</a:t>
            </a:r>
            <a:r>
              <a:rPr lang="zh-CN" altLang="en-US" sz="2400" dirty="0">
                <a:latin typeface="华文行楷" panose="02010800040101010101" pitchFamily="2" charset="-122"/>
                <a:ea typeface="华文行楷" panose="02010800040101010101" pitchFamily="2" charset="-122"/>
              </a:rPr>
              <a:t>课前预习</a:t>
            </a:r>
            <a:endParaRPr lang="en-US" altLang="zh-CN" sz="2400" dirty="0">
              <a:latin typeface="华文行楷" panose="02010800040101010101" pitchFamily="2" charset="-122"/>
              <a:ea typeface="华文行楷" panose="02010800040101010101" pitchFamily="2" charset="-122"/>
            </a:endParaRPr>
          </a:p>
          <a:p>
            <a:pPr marL="342900" indent="-342900">
              <a:buFont typeface="Arial" panose="020B0604020202020204" pitchFamily="34" charset="0"/>
              <a:buChar char="•"/>
            </a:pPr>
            <a:r>
              <a:rPr lang="zh-CN" altLang="en-US" sz="2400" dirty="0">
                <a:latin typeface="华文行楷" panose="02010800040101010101" pitchFamily="2" charset="-122"/>
                <a:ea typeface="华文行楷" panose="02010800040101010101" pitchFamily="2" charset="-122"/>
              </a:rPr>
              <a:t>下策：</a:t>
            </a:r>
            <a:r>
              <a:rPr lang="en-US" altLang="zh-CN" sz="2400" dirty="0">
                <a:latin typeface="华文行楷" panose="02010800040101010101" pitchFamily="2" charset="-122"/>
                <a:ea typeface="华文行楷" panose="02010800040101010101" pitchFamily="2" charset="-122"/>
              </a:rPr>
              <a:t> </a:t>
            </a:r>
            <a:r>
              <a:rPr lang="zh-CN" altLang="en-US" sz="2400" dirty="0">
                <a:latin typeface="华文行楷" panose="02010800040101010101" pitchFamily="2" charset="-122"/>
                <a:ea typeface="华文行楷" panose="02010800040101010101" pitchFamily="2" charset="-122"/>
              </a:rPr>
              <a:t>课前阅读课本，并适当完成一些课后习题</a:t>
            </a:r>
            <a:r>
              <a:rPr lang="en-US" altLang="zh-CN" sz="2400" dirty="0">
                <a:latin typeface="华文行楷" panose="02010800040101010101" pitchFamily="2" charset="-122"/>
                <a:ea typeface="华文行楷" panose="02010800040101010101" pitchFamily="2" charset="-122"/>
              </a:rPr>
              <a:t>/</a:t>
            </a:r>
            <a:r>
              <a:rPr lang="zh-CN" altLang="en-US" sz="2400" dirty="0">
                <a:latin typeface="华文行楷" panose="02010800040101010101" pitchFamily="2" charset="-122"/>
                <a:ea typeface="华文行楷" panose="02010800040101010101" pitchFamily="2" charset="-122"/>
              </a:rPr>
              <a:t>学校教辅上的题，发现自己疑惑的地方，带到课堂上。</a:t>
            </a:r>
            <a:endParaRPr lang="en-US" altLang="zh-CN" sz="2400" dirty="0">
              <a:latin typeface="华文行楷" panose="02010800040101010101" pitchFamily="2" charset="-122"/>
              <a:ea typeface="华文行楷" panose="02010800040101010101" pitchFamily="2" charset="-122"/>
            </a:endParaRPr>
          </a:p>
          <a:p>
            <a:pPr marL="342900" indent="-342900">
              <a:buFont typeface="Arial" panose="020B0604020202020204" pitchFamily="34" charset="0"/>
              <a:buChar char="•"/>
            </a:pPr>
            <a:r>
              <a:rPr lang="zh-CN" altLang="en-US" sz="2400" dirty="0">
                <a:latin typeface="华文行楷" panose="02010800040101010101" pitchFamily="2" charset="-122"/>
                <a:ea typeface="华文行楷" panose="02010800040101010101" pitchFamily="2" charset="-122"/>
              </a:rPr>
              <a:t>中策：在整个学期中始终保持自己的进度略微快于老师教学进度，使学习成为良性循环过程</a:t>
            </a:r>
            <a:endParaRPr lang="en-US" altLang="zh-CN" sz="2400" dirty="0">
              <a:latin typeface="华文行楷" panose="02010800040101010101" pitchFamily="2" charset="-122"/>
              <a:ea typeface="华文行楷" panose="02010800040101010101" pitchFamily="2" charset="-122"/>
            </a:endParaRPr>
          </a:p>
          <a:p>
            <a:pPr marL="342900" indent="-342900">
              <a:buFont typeface="Arial" panose="020B0604020202020204" pitchFamily="34" charset="0"/>
              <a:buChar char="•"/>
            </a:pPr>
            <a:r>
              <a:rPr lang="zh-CN" altLang="en-US" sz="2400" dirty="0">
                <a:latin typeface="华文行楷" panose="02010800040101010101" pitchFamily="2" charset="-122"/>
                <a:ea typeface="华文行楷" panose="02010800040101010101" pitchFamily="2" charset="-122"/>
              </a:rPr>
              <a:t>上策：利用假期预习，“不求甚解”地了解下个学期的主要内容，做到纲举目张。</a:t>
            </a:r>
            <a:endParaRPr lang="en-US" altLang="zh-CN" sz="2400" dirty="0">
              <a:latin typeface="华文行楷" panose="02010800040101010101" pitchFamily="2" charset="-122"/>
              <a:ea typeface="华文行楷" panose="02010800040101010101" pitchFamily="2" charset="-122"/>
            </a:endParaRPr>
          </a:p>
        </p:txBody>
      </p:sp>
      <p:sp>
        <p:nvSpPr>
          <p:cNvPr id="5" name="文本框 4">
            <a:extLst>
              <a:ext uri="{FF2B5EF4-FFF2-40B4-BE49-F238E27FC236}">
                <a16:creationId xmlns:a16="http://schemas.microsoft.com/office/drawing/2014/main" id="{B9B2F196-3741-4489-BE3F-9A107A2B4DBC}"/>
              </a:ext>
            </a:extLst>
          </p:cNvPr>
          <p:cNvSpPr txBox="1"/>
          <p:nvPr/>
        </p:nvSpPr>
        <p:spPr>
          <a:xfrm>
            <a:off x="3993125" y="445843"/>
            <a:ext cx="4650658" cy="584775"/>
          </a:xfrm>
          <a:prstGeom prst="rect">
            <a:avLst/>
          </a:prstGeom>
          <a:noFill/>
        </p:spPr>
        <p:txBody>
          <a:bodyPr wrap="square" rtlCol="0">
            <a:spAutoFit/>
          </a:bodyPr>
          <a:lstStyle/>
          <a:p>
            <a:r>
              <a:rPr lang="zh-CN" altLang="en-US" sz="3200" dirty="0">
                <a:latin typeface="华文行楷" panose="02010800040101010101" pitchFamily="2" charset="-122"/>
                <a:ea typeface="华文行楷" panose="02010800040101010101" pitchFamily="2" charset="-122"/>
              </a:rPr>
              <a:t>夯</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实</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基</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础</a:t>
            </a:r>
          </a:p>
        </p:txBody>
      </p:sp>
      <p:pic>
        <p:nvPicPr>
          <p:cNvPr id="8" name="图片 7">
            <a:extLst>
              <a:ext uri="{FF2B5EF4-FFF2-40B4-BE49-F238E27FC236}">
                <a16:creationId xmlns:a16="http://schemas.microsoft.com/office/drawing/2014/main" id="{4DFEA2C0-EE59-4F55-82FE-338916C911F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151326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Effect transition="in" filter="fade">
                                      <p:cBhvr>
                                        <p:cTn id="38" dur="1000"/>
                                        <p:tgtEl>
                                          <p:spTgt spid="7">
                                            <p:txEl>
                                              <p:pRg st="0" end="0"/>
                                            </p:txEl>
                                          </p:spTgt>
                                        </p:tgtEl>
                                      </p:cBhvr>
                                    </p:animEffect>
                                    <p:anim calcmode="lin" valueType="num">
                                      <p:cBhvr>
                                        <p:cTn id="39"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Effect transition="in" filter="barn(inVertical)">
                                      <p:cBhvr>
                                        <p:cTn id="45" dur="500"/>
                                        <p:tgtEl>
                                          <p:spTgt spid="7">
                                            <p:txEl>
                                              <p:pRg st="1" end="1"/>
                                            </p:txEl>
                                          </p:spTgt>
                                        </p:tgtEl>
                                      </p:cBhvr>
                                    </p:animEffect>
                                  </p:childTnLst>
                                </p:cTn>
                              </p:par>
                              <p:par>
                                <p:cTn id="46" presetID="16" presetClass="entr" presetSubtype="21" fill="hold" nodeType="withEffect">
                                  <p:stCondLst>
                                    <p:cond delay="0"/>
                                  </p:stCondLst>
                                  <p:childTnLst>
                                    <p:set>
                                      <p:cBhvr>
                                        <p:cTn id="47" dur="1" fill="hold">
                                          <p:stCondLst>
                                            <p:cond delay="0"/>
                                          </p:stCondLst>
                                        </p:cTn>
                                        <p:tgtEl>
                                          <p:spTgt spid="7">
                                            <p:txEl>
                                              <p:pRg st="2" end="2"/>
                                            </p:txEl>
                                          </p:spTgt>
                                        </p:tgtEl>
                                        <p:attrNameLst>
                                          <p:attrName>style.visibility</p:attrName>
                                        </p:attrNameLst>
                                      </p:cBhvr>
                                      <p:to>
                                        <p:strVal val="visible"/>
                                      </p:to>
                                    </p:set>
                                    <p:animEffect transition="in" filter="barn(inVertical)">
                                      <p:cBhvr>
                                        <p:cTn id="48" dur="500"/>
                                        <p:tgtEl>
                                          <p:spTgt spid="7">
                                            <p:txEl>
                                              <p:pRg st="2" end="2"/>
                                            </p:txEl>
                                          </p:spTgt>
                                        </p:tgtEl>
                                      </p:cBhvr>
                                    </p:animEffect>
                                  </p:childTnLst>
                                </p:cTn>
                              </p:par>
                              <p:par>
                                <p:cTn id="49" presetID="16" presetClass="entr" presetSubtype="21" fill="hold" nodeType="withEffect">
                                  <p:stCondLst>
                                    <p:cond delay="0"/>
                                  </p:stCondLst>
                                  <p:childTnLst>
                                    <p:set>
                                      <p:cBhvr>
                                        <p:cTn id="50" dur="1" fill="hold">
                                          <p:stCondLst>
                                            <p:cond delay="0"/>
                                          </p:stCondLst>
                                        </p:cTn>
                                        <p:tgtEl>
                                          <p:spTgt spid="7">
                                            <p:txEl>
                                              <p:pRg st="3" end="3"/>
                                            </p:txEl>
                                          </p:spTgt>
                                        </p:tgtEl>
                                        <p:attrNameLst>
                                          <p:attrName>style.visibility</p:attrName>
                                        </p:attrNameLst>
                                      </p:cBhvr>
                                      <p:to>
                                        <p:strVal val="visible"/>
                                      </p:to>
                                    </p:set>
                                    <p:animEffect transition="in" filter="barn(inVertical)">
                                      <p:cBhvr>
                                        <p:cTn id="51"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6507A6C-8344-4538-97C5-CAFC5257EF4D}"/>
              </a:ext>
            </a:extLst>
          </p:cNvPr>
          <p:cNvSpPr txBox="1"/>
          <p:nvPr/>
        </p:nvSpPr>
        <p:spPr>
          <a:xfrm>
            <a:off x="955064" y="552504"/>
            <a:ext cx="9875520" cy="1077218"/>
          </a:xfrm>
          <a:prstGeom prst="rect">
            <a:avLst/>
          </a:prstGeom>
          <a:noFill/>
        </p:spPr>
        <p:txBody>
          <a:bodyPr wrap="square" rtlCol="0">
            <a:spAutoFit/>
          </a:bodyPr>
          <a:lstStyle/>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sz="2800" dirty="0">
                <a:latin typeface="华文行楷" panose="02010800040101010101" pitchFamily="2" charset="-122"/>
                <a:ea typeface="华文行楷" panose="02010800040101010101" pitchFamily="2" charset="-122"/>
              </a:rPr>
              <a:t>详尽的复习是充分掌握知识的有效保障</a:t>
            </a:r>
            <a:endParaRPr lang="en-US" altLang="zh-CN" sz="2800" dirty="0">
              <a:latin typeface="华文行楷" panose="02010800040101010101" pitchFamily="2" charset="-122"/>
              <a:ea typeface="华文行楷" panose="02010800040101010101" pitchFamily="2" charset="-122"/>
            </a:endParaRPr>
          </a:p>
          <a:p>
            <a:endParaRPr lang="zh-CN" altLang="en-US" dirty="0"/>
          </a:p>
        </p:txBody>
      </p:sp>
      <p:sp>
        <p:nvSpPr>
          <p:cNvPr id="3" name="文本框 2">
            <a:extLst>
              <a:ext uri="{FF2B5EF4-FFF2-40B4-BE49-F238E27FC236}">
                <a16:creationId xmlns:a16="http://schemas.microsoft.com/office/drawing/2014/main" id="{F9E24FA0-D206-471E-9086-4D059C08D1EA}"/>
              </a:ext>
            </a:extLst>
          </p:cNvPr>
          <p:cNvSpPr txBox="1"/>
          <p:nvPr/>
        </p:nvSpPr>
        <p:spPr>
          <a:xfrm>
            <a:off x="1187800" y="3241945"/>
            <a:ext cx="10239550" cy="1908215"/>
          </a:xfrm>
          <a:prstGeom prst="rect">
            <a:avLst/>
          </a:prstGeom>
          <a:noFill/>
        </p:spPr>
        <p:txBody>
          <a:bodyPr wrap="square" rtlCol="0">
            <a:spAutoFit/>
          </a:bodyPr>
          <a:lstStyle/>
          <a:p>
            <a:r>
              <a:rPr lang="zh-CN" altLang="en-US" sz="2000" dirty="0">
                <a:latin typeface="华文行楷" panose="02010800040101010101" pitchFamily="2" charset="-122"/>
                <a:ea typeface="华文行楷" panose="02010800040101010101" pitchFamily="2" charset="-122"/>
              </a:rPr>
              <a:t>下策：考前广泛搜罗往年考题</a:t>
            </a:r>
            <a:r>
              <a:rPr lang="en-US" altLang="zh-CN" sz="2000" dirty="0">
                <a:latin typeface="华文行楷" panose="02010800040101010101" pitchFamily="2" charset="-122"/>
                <a:ea typeface="华文行楷" panose="02010800040101010101" pitchFamily="2" charset="-122"/>
              </a:rPr>
              <a:t>/</a:t>
            </a:r>
            <a:r>
              <a:rPr lang="zh-CN" altLang="en-US" sz="2000" dirty="0">
                <a:latin typeface="华文行楷" panose="02010800040101010101" pitchFamily="2" charset="-122"/>
                <a:ea typeface="华文行楷" panose="02010800040101010101" pitchFamily="2" charset="-122"/>
              </a:rPr>
              <a:t>其他学校考题，了解试题基本内容，多加以训练进行考前突击</a:t>
            </a:r>
            <a:endParaRPr lang="en-US" altLang="zh-CN" sz="2000" dirty="0">
              <a:latin typeface="华文行楷" panose="02010800040101010101" pitchFamily="2" charset="-122"/>
              <a:ea typeface="华文行楷" panose="02010800040101010101" pitchFamily="2" charset="-122"/>
            </a:endParaRPr>
          </a:p>
          <a:p>
            <a:r>
              <a:rPr lang="zh-CN" altLang="en-US" sz="2000" dirty="0">
                <a:latin typeface="华文行楷" panose="02010800040101010101" pitchFamily="2" charset="-122"/>
                <a:ea typeface="华文行楷" panose="02010800040101010101" pitchFamily="2" charset="-122"/>
              </a:rPr>
              <a:t>中策：平时养成预习的良好习惯，得以充分掌握知识，在完成教师布置作业基础上自行购买习题</a:t>
            </a:r>
            <a:r>
              <a:rPr lang="en-US" altLang="zh-CN" sz="2000" dirty="0">
                <a:latin typeface="华文行楷" panose="02010800040101010101" pitchFamily="2" charset="-122"/>
                <a:ea typeface="华文行楷" panose="02010800040101010101" pitchFamily="2" charset="-122"/>
              </a:rPr>
              <a:t>/</a:t>
            </a:r>
            <a:r>
              <a:rPr lang="zh-CN" altLang="en-US" sz="2000" dirty="0">
                <a:latin typeface="华文行楷" panose="02010800040101010101" pitchFamily="2" charset="-122"/>
                <a:ea typeface="华文行楷" panose="02010800040101010101" pitchFamily="2" charset="-122"/>
              </a:rPr>
              <a:t>试卷进行练习。</a:t>
            </a:r>
            <a:endParaRPr lang="en-US" altLang="zh-CN" sz="2000" dirty="0">
              <a:latin typeface="华文行楷" panose="02010800040101010101" pitchFamily="2" charset="-122"/>
              <a:ea typeface="华文行楷" panose="02010800040101010101" pitchFamily="2" charset="-122"/>
            </a:endParaRPr>
          </a:p>
          <a:p>
            <a:r>
              <a:rPr lang="zh-CN" altLang="en-US" sz="2000" dirty="0">
                <a:latin typeface="华文行楷" panose="02010800040101010101" pitchFamily="2" charset="-122"/>
                <a:ea typeface="华文行楷" panose="02010800040101010101" pitchFamily="2" charset="-122"/>
              </a:rPr>
              <a:t>上策：未雨绸缪，有备无患，在日常的学习中多总结归纳知识点，并尝试训练高考题型。</a:t>
            </a:r>
            <a:endParaRPr lang="en-US" altLang="zh-CN" sz="2000" dirty="0">
              <a:latin typeface="华文行楷" panose="02010800040101010101" pitchFamily="2" charset="-122"/>
              <a:ea typeface="华文行楷" panose="02010800040101010101" pitchFamily="2" charset="-122"/>
            </a:endParaRPr>
          </a:p>
          <a:p>
            <a:endParaRPr lang="en-US" altLang="zh-CN" dirty="0"/>
          </a:p>
        </p:txBody>
      </p:sp>
      <p:sp>
        <p:nvSpPr>
          <p:cNvPr id="4" name="文本框 3">
            <a:extLst>
              <a:ext uri="{FF2B5EF4-FFF2-40B4-BE49-F238E27FC236}">
                <a16:creationId xmlns:a16="http://schemas.microsoft.com/office/drawing/2014/main" id="{46B83B91-B111-494D-B41B-D9CBEC080DBC}"/>
              </a:ext>
            </a:extLst>
          </p:cNvPr>
          <p:cNvSpPr txBox="1"/>
          <p:nvPr/>
        </p:nvSpPr>
        <p:spPr>
          <a:xfrm>
            <a:off x="1359325" y="4847023"/>
            <a:ext cx="9471259" cy="769441"/>
          </a:xfrm>
          <a:prstGeom prst="rect">
            <a:avLst/>
          </a:prstGeom>
          <a:noFill/>
        </p:spPr>
        <p:txBody>
          <a:bodyPr wrap="square" rtlCol="0">
            <a:spAutoFit/>
          </a:bodyPr>
          <a:lstStyle/>
          <a:p>
            <a:r>
              <a:rPr lang="en-US" altLang="zh-CN" sz="2400" dirty="0">
                <a:latin typeface="华文行楷" panose="02010800040101010101" pitchFamily="2" charset="-122"/>
                <a:ea typeface="华文行楷" panose="02010800040101010101" pitchFamily="2" charset="-122"/>
              </a:rPr>
              <a:t>And?</a:t>
            </a:r>
          </a:p>
          <a:p>
            <a:r>
              <a:rPr lang="zh-CN" altLang="en-US" sz="2000" dirty="0">
                <a:latin typeface="华文行楷" panose="02010800040101010101" pitchFamily="2" charset="-122"/>
                <a:ea typeface="华文行楷" panose="02010800040101010101" pitchFamily="2" charset="-122"/>
              </a:rPr>
              <a:t>刷题虽好，但莫忘了回归课本</a:t>
            </a:r>
            <a:r>
              <a:rPr lang="en-US" altLang="zh-CN" sz="2000" dirty="0">
                <a:latin typeface="华文行楷" panose="02010800040101010101" pitchFamily="2" charset="-122"/>
                <a:ea typeface="华文行楷" panose="02010800040101010101" pitchFamily="2" charset="-122"/>
              </a:rPr>
              <a:t>(</a:t>
            </a:r>
            <a:r>
              <a:rPr lang="zh-CN" altLang="en-US" sz="2000" dirty="0">
                <a:latin typeface="华文行楷" panose="02010800040101010101" pitchFamily="2" charset="-122"/>
                <a:ea typeface="华文行楷" panose="02010800040101010101" pitchFamily="2" charset="-122"/>
              </a:rPr>
              <a:t>对于生物等学科</a:t>
            </a:r>
            <a:r>
              <a:rPr lang="en-US" altLang="zh-CN" sz="2000" dirty="0">
                <a:latin typeface="华文行楷" panose="02010800040101010101" pitchFamily="2" charset="-122"/>
                <a:ea typeface="华文行楷" panose="02010800040101010101" pitchFamily="2" charset="-122"/>
              </a:rPr>
              <a:t>)</a:t>
            </a:r>
            <a:endParaRPr lang="zh-CN" altLang="en-US" sz="2000" dirty="0">
              <a:latin typeface="华文行楷" panose="02010800040101010101" pitchFamily="2" charset="-122"/>
              <a:ea typeface="华文行楷" panose="02010800040101010101" pitchFamily="2" charset="-122"/>
            </a:endParaRPr>
          </a:p>
        </p:txBody>
      </p:sp>
      <p:sp>
        <p:nvSpPr>
          <p:cNvPr id="5" name="矩形 4">
            <a:extLst>
              <a:ext uri="{FF2B5EF4-FFF2-40B4-BE49-F238E27FC236}">
                <a16:creationId xmlns:a16="http://schemas.microsoft.com/office/drawing/2014/main" id="{711801FF-982A-4217-812F-00CDDA82B435}"/>
              </a:ext>
            </a:extLst>
          </p:cNvPr>
          <p:cNvSpPr/>
          <p:nvPr/>
        </p:nvSpPr>
        <p:spPr>
          <a:xfrm>
            <a:off x="1568522" y="1364646"/>
            <a:ext cx="6096000" cy="707886"/>
          </a:xfrm>
          <a:prstGeom prst="rect">
            <a:avLst/>
          </a:prstGeom>
        </p:spPr>
        <p:txBody>
          <a:bodyPr>
            <a:spAutoFit/>
          </a:bodyPr>
          <a:lstStyle/>
          <a:p>
            <a:r>
              <a:rPr lang="zh-CN" altLang="en-US" sz="2000" dirty="0">
                <a:latin typeface="华文行楷" panose="02010800040101010101" pitchFamily="2" charset="-122"/>
                <a:ea typeface="华文行楷" panose="02010800040101010101" pitchFamily="2" charset="-122"/>
              </a:rPr>
              <a:t>平时听得大概都懂，一到考场上就蒙圈辽</a:t>
            </a:r>
            <a:r>
              <a:rPr lang="en-US" altLang="zh-CN" sz="2000" dirty="0">
                <a:latin typeface="华文行楷" panose="02010800040101010101" pitchFamily="2" charset="-122"/>
                <a:ea typeface="华文行楷" panose="02010800040101010101" pitchFamily="2" charset="-122"/>
              </a:rPr>
              <a:t>~</a:t>
            </a:r>
            <a:r>
              <a:rPr lang="zh-CN" altLang="en-US" sz="2000" dirty="0">
                <a:latin typeface="华文行楷" panose="02010800040101010101" pitchFamily="2" charset="-122"/>
                <a:ea typeface="华文行楷" panose="02010800040101010101" pitchFamily="2" charset="-122"/>
              </a:rPr>
              <a:t>    或许不少人有着这种痛苦的回忆。</a:t>
            </a:r>
            <a:endParaRPr lang="en-US" altLang="zh-CN" sz="2000" dirty="0">
              <a:latin typeface="华文行楷" panose="02010800040101010101" pitchFamily="2" charset="-122"/>
              <a:ea typeface="华文行楷" panose="02010800040101010101" pitchFamily="2" charset="-122"/>
            </a:endParaRPr>
          </a:p>
        </p:txBody>
      </p:sp>
      <p:sp>
        <p:nvSpPr>
          <p:cNvPr id="6" name="矩形 5">
            <a:extLst>
              <a:ext uri="{FF2B5EF4-FFF2-40B4-BE49-F238E27FC236}">
                <a16:creationId xmlns:a16="http://schemas.microsoft.com/office/drawing/2014/main" id="{51302BD5-C47B-402D-ABFA-223A21B546D7}"/>
              </a:ext>
            </a:extLst>
          </p:cNvPr>
          <p:cNvSpPr/>
          <p:nvPr/>
        </p:nvSpPr>
        <p:spPr>
          <a:xfrm>
            <a:off x="1568522" y="2132725"/>
            <a:ext cx="857927" cy="461665"/>
          </a:xfrm>
          <a:prstGeom prst="rect">
            <a:avLst/>
          </a:prstGeom>
        </p:spPr>
        <p:txBody>
          <a:bodyPr wrap="none">
            <a:spAutoFit/>
          </a:bodyPr>
          <a:lstStyle/>
          <a:p>
            <a:r>
              <a:rPr lang="en-US" altLang="zh-CN" sz="2400" dirty="0">
                <a:latin typeface="华文行楷" panose="02010800040101010101" pitchFamily="2" charset="-122"/>
                <a:ea typeface="华文行楷" panose="02010800040101010101" pitchFamily="2" charset="-122"/>
              </a:rPr>
              <a:t>Why</a:t>
            </a:r>
            <a:r>
              <a:rPr lang="zh-CN" altLang="en-US" dirty="0">
                <a:latin typeface="华文行楷" panose="02010800040101010101" pitchFamily="2" charset="-122"/>
                <a:ea typeface="华文行楷" panose="02010800040101010101" pitchFamily="2" charset="-122"/>
              </a:rPr>
              <a:t>？</a:t>
            </a:r>
            <a:endParaRPr lang="en-US" altLang="zh-CN" dirty="0">
              <a:latin typeface="华文行楷" panose="02010800040101010101" pitchFamily="2" charset="-122"/>
              <a:ea typeface="华文行楷" panose="02010800040101010101" pitchFamily="2" charset="-122"/>
            </a:endParaRPr>
          </a:p>
        </p:txBody>
      </p:sp>
      <p:sp>
        <p:nvSpPr>
          <p:cNvPr id="7" name="矩形 6">
            <a:extLst>
              <a:ext uri="{FF2B5EF4-FFF2-40B4-BE49-F238E27FC236}">
                <a16:creationId xmlns:a16="http://schemas.microsoft.com/office/drawing/2014/main" id="{A3B8450F-5A55-40CD-AF4D-63C3B48D1838}"/>
              </a:ext>
            </a:extLst>
          </p:cNvPr>
          <p:cNvSpPr/>
          <p:nvPr/>
        </p:nvSpPr>
        <p:spPr>
          <a:xfrm>
            <a:off x="2844824" y="2046444"/>
            <a:ext cx="6096000" cy="707886"/>
          </a:xfrm>
          <a:prstGeom prst="rect">
            <a:avLst/>
          </a:prstGeom>
        </p:spPr>
        <p:txBody>
          <a:bodyPr>
            <a:spAutoFit/>
          </a:bodyPr>
          <a:lstStyle/>
          <a:p>
            <a:r>
              <a:rPr lang="zh-CN" altLang="en-US" sz="2000" dirty="0">
                <a:latin typeface="华文行楷" panose="02010800040101010101" pitchFamily="2" charset="-122"/>
                <a:ea typeface="华文行楷" panose="02010800040101010101" pitchFamily="2" charset="-122"/>
              </a:rPr>
              <a:t>高考终究是要考察应试能力的，这就对熟练度有着极高的要求。</a:t>
            </a:r>
            <a:endParaRPr lang="en-US" altLang="zh-CN" sz="2000" dirty="0">
              <a:latin typeface="华文行楷" panose="02010800040101010101" pitchFamily="2" charset="-122"/>
              <a:ea typeface="华文行楷" panose="02010800040101010101" pitchFamily="2" charset="-122"/>
            </a:endParaRPr>
          </a:p>
        </p:txBody>
      </p:sp>
      <p:sp>
        <p:nvSpPr>
          <p:cNvPr id="8" name="矩形 7">
            <a:extLst>
              <a:ext uri="{FF2B5EF4-FFF2-40B4-BE49-F238E27FC236}">
                <a16:creationId xmlns:a16="http://schemas.microsoft.com/office/drawing/2014/main" id="{4B9C7F94-F81A-4A41-BE51-A5723E4EA57E}"/>
              </a:ext>
            </a:extLst>
          </p:cNvPr>
          <p:cNvSpPr/>
          <p:nvPr/>
        </p:nvSpPr>
        <p:spPr>
          <a:xfrm>
            <a:off x="1505996" y="2865468"/>
            <a:ext cx="1723549" cy="461665"/>
          </a:xfrm>
          <a:prstGeom prst="rect">
            <a:avLst/>
          </a:prstGeom>
        </p:spPr>
        <p:txBody>
          <a:bodyPr wrap="none">
            <a:spAutoFit/>
          </a:bodyPr>
          <a:lstStyle/>
          <a:p>
            <a:r>
              <a:rPr lang="zh-CN" altLang="en-US" sz="2400" dirty="0">
                <a:latin typeface="华文行楷" panose="02010800040101010101" pitchFamily="2" charset="-122"/>
                <a:ea typeface="华文行楷" panose="02010800040101010101" pitchFamily="2" charset="-122"/>
              </a:rPr>
              <a:t>如何对敌？</a:t>
            </a:r>
            <a:endParaRPr lang="en-US" altLang="zh-CN" sz="2400" dirty="0">
              <a:latin typeface="华文行楷" panose="02010800040101010101" pitchFamily="2" charset="-122"/>
              <a:ea typeface="华文行楷" panose="02010800040101010101" pitchFamily="2" charset="-122"/>
            </a:endParaRPr>
          </a:p>
        </p:txBody>
      </p:sp>
      <p:pic>
        <p:nvPicPr>
          <p:cNvPr id="9" name="图片 8">
            <a:extLst>
              <a:ext uri="{FF2B5EF4-FFF2-40B4-BE49-F238E27FC236}">
                <a16:creationId xmlns:a16="http://schemas.microsoft.com/office/drawing/2014/main" id="{9190B5BE-FC6D-4EDB-B9AD-9741FC945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671" y="351592"/>
            <a:ext cx="2141613" cy="2646546"/>
          </a:xfrm>
          <a:prstGeom prst="rect">
            <a:avLst/>
          </a:prstGeom>
        </p:spPr>
      </p:pic>
      <p:sp>
        <p:nvSpPr>
          <p:cNvPr id="10" name="文本框 9">
            <a:extLst>
              <a:ext uri="{FF2B5EF4-FFF2-40B4-BE49-F238E27FC236}">
                <a16:creationId xmlns:a16="http://schemas.microsoft.com/office/drawing/2014/main" id="{410815FF-D7D8-4CAE-9D13-D1824BCB90E6}"/>
              </a:ext>
            </a:extLst>
          </p:cNvPr>
          <p:cNvSpPr txBox="1"/>
          <p:nvPr/>
        </p:nvSpPr>
        <p:spPr>
          <a:xfrm>
            <a:off x="3769625" y="292256"/>
            <a:ext cx="4650658" cy="584775"/>
          </a:xfrm>
          <a:prstGeom prst="rect">
            <a:avLst/>
          </a:prstGeom>
          <a:noFill/>
        </p:spPr>
        <p:txBody>
          <a:bodyPr wrap="square" rtlCol="0">
            <a:spAutoFit/>
          </a:bodyPr>
          <a:lstStyle/>
          <a:p>
            <a:r>
              <a:rPr lang="zh-CN" altLang="en-US" sz="3200" dirty="0">
                <a:latin typeface="华文行楷" panose="02010800040101010101" pitchFamily="2" charset="-122"/>
                <a:ea typeface="华文行楷" panose="02010800040101010101" pitchFamily="2" charset="-122"/>
              </a:rPr>
              <a:t>夯</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实</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基</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础</a:t>
            </a:r>
          </a:p>
        </p:txBody>
      </p:sp>
      <p:pic>
        <p:nvPicPr>
          <p:cNvPr id="11" name="图片 10">
            <a:extLst>
              <a:ext uri="{FF2B5EF4-FFF2-40B4-BE49-F238E27FC236}">
                <a16:creationId xmlns:a16="http://schemas.microsoft.com/office/drawing/2014/main" id="{B56B8ED8-9652-4177-9C24-715A3CFAEC8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175309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1000"/>
                                        <p:tgtEl>
                                          <p:spTgt spid="7">
                                            <p:txEl>
                                              <p:pRg st="0" end="0"/>
                                            </p:txEl>
                                          </p:spTgt>
                                        </p:tgtEl>
                                      </p:cBhvr>
                                    </p:animEffect>
                                    <p:anim calcmode="lin" valueType="num">
                                      <p:cBhvr>
                                        <p:cTn id="2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wipe(down)">
                                      <p:cBhvr>
                                        <p:cTn id="29" dur="500"/>
                                        <p:tgtEl>
                                          <p:spTgt spid="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circle(in)">
                                      <p:cBhvr>
                                        <p:cTn id="34" dur="20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circle(in)">
                                      <p:cBhvr>
                                        <p:cTn id="39" dur="2000"/>
                                        <p:tgtEl>
                                          <p:spTgt spid="3">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circle(in)">
                                      <p:cBhvr>
                                        <p:cTn id="44" dur="2000"/>
                                        <p:tgtEl>
                                          <p:spTgt spid="3">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0" end="0"/>
                                            </p:txEl>
                                          </p:spTgt>
                                        </p:tgtEl>
                                        <p:attrNameLst>
                                          <p:attrName>style.visibility</p:attrName>
                                        </p:attrNameLst>
                                      </p:cBhvr>
                                      <p:to>
                                        <p:strVal val="visible"/>
                                      </p:to>
                                    </p:set>
                                    <p:animEffect transition="in" filter="fade">
                                      <p:cBhvr>
                                        <p:cTn id="49" dur="1000"/>
                                        <p:tgtEl>
                                          <p:spTgt spid="4">
                                            <p:txEl>
                                              <p:pRg st="0" end="0"/>
                                            </p:txEl>
                                          </p:spTgt>
                                        </p:tgtEl>
                                      </p:cBhvr>
                                    </p:animEffect>
                                    <p:anim calcmode="lin" valueType="num">
                                      <p:cBhvr>
                                        <p:cTn id="5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4">
                                            <p:txEl>
                                              <p:pRg st="1" end="1"/>
                                            </p:txEl>
                                          </p:spTgt>
                                        </p:tgtEl>
                                        <p:attrNameLst>
                                          <p:attrName>style.visibility</p:attrName>
                                        </p:attrNameLst>
                                      </p:cBhvr>
                                      <p:to>
                                        <p:strVal val="visible"/>
                                      </p:to>
                                    </p:set>
                                    <p:animEffect transition="in" filter="circle(in)">
                                      <p:cBhvr>
                                        <p:cTn id="56" dur="2000"/>
                                        <p:tgtEl>
                                          <p:spTgt spid="4">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1000"/>
                                        <p:tgtEl>
                                          <p:spTgt spid="9"/>
                                        </p:tgtEl>
                                      </p:cBhvr>
                                    </p:animEffect>
                                    <p:anim calcmode="lin" valueType="num">
                                      <p:cBhvr>
                                        <p:cTn id="62" dur="1000" fill="hold"/>
                                        <p:tgtEl>
                                          <p:spTgt spid="9"/>
                                        </p:tgtEl>
                                        <p:attrNameLst>
                                          <p:attrName>ppt_x</p:attrName>
                                        </p:attrNameLst>
                                      </p:cBhvr>
                                      <p:tavLst>
                                        <p:tav tm="0">
                                          <p:val>
                                            <p:strVal val="#ppt_x"/>
                                          </p:val>
                                        </p:tav>
                                        <p:tav tm="100000">
                                          <p:val>
                                            <p:strVal val="#ppt_x"/>
                                          </p:val>
                                        </p:tav>
                                      </p:tavLst>
                                    </p:anim>
                                    <p:anim calcmode="lin" valueType="num">
                                      <p:cBhvr>
                                        <p:cTn id="6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C8AD27-7405-4B1C-ABC5-C95B9FAE3552}"/>
              </a:ext>
            </a:extLst>
          </p:cNvPr>
          <p:cNvSpPr txBox="1"/>
          <p:nvPr/>
        </p:nvSpPr>
        <p:spPr>
          <a:xfrm>
            <a:off x="956109" y="1008152"/>
            <a:ext cx="10279781"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latin typeface="华文行楷" panose="02010800040101010101" pitchFamily="2" charset="-122"/>
                <a:ea typeface="华文行楷" panose="02010800040101010101" pitchFamily="2" charset="-122"/>
              </a:rPr>
              <a:t>养成自律、自觉的学习习惯</a:t>
            </a:r>
            <a:endParaRPr lang="en-US" altLang="zh-CN" sz="2800" dirty="0">
              <a:latin typeface="华文行楷" panose="02010800040101010101" pitchFamily="2" charset="-122"/>
              <a:ea typeface="华文行楷" panose="02010800040101010101" pitchFamily="2" charset="-122"/>
            </a:endParaRPr>
          </a:p>
        </p:txBody>
      </p:sp>
      <p:pic>
        <p:nvPicPr>
          <p:cNvPr id="8" name="图片 7">
            <a:extLst>
              <a:ext uri="{FF2B5EF4-FFF2-40B4-BE49-F238E27FC236}">
                <a16:creationId xmlns:a16="http://schemas.microsoft.com/office/drawing/2014/main" id="{46E65D97-60A1-40BB-A0D8-1E2B3C802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756" y="2937386"/>
            <a:ext cx="3035160" cy="2319926"/>
          </a:xfrm>
          <a:prstGeom prst="rect">
            <a:avLst/>
          </a:prstGeom>
        </p:spPr>
      </p:pic>
      <p:sp>
        <p:nvSpPr>
          <p:cNvPr id="9" name="文本框 8">
            <a:extLst>
              <a:ext uri="{FF2B5EF4-FFF2-40B4-BE49-F238E27FC236}">
                <a16:creationId xmlns:a16="http://schemas.microsoft.com/office/drawing/2014/main" id="{4B082C7E-9D3F-4416-9888-BF1764D8B3DD}"/>
              </a:ext>
            </a:extLst>
          </p:cNvPr>
          <p:cNvSpPr txBox="1"/>
          <p:nvPr/>
        </p:nvSpPr>
        <p:spPr>
          <a:xfrm>
            <a:off x="1417834" y="2144027"/>
            <a:ext cx="5650786" cy="307777"/>
          </a:xfrm>
          <a:prstGeom prst="rect">
            <a:avLst/>
          </a:prstGeom>
          <a:noFill/>
        </p:spPr>
        <p:txBody>
          <a:bodyPr wrap="square" rtlCol="0">
            <a:spAutoFit/>
          </a:bodyPr>
          <a:lstStyle/>
          <a:p>
            <a:r>
              <a:rPr lang="zh-CN" altLang="en-US" sz="1400" dirty="0">
                <a:latin typeface="华文行楷" panose="02010800040101010101" pitchFamily="2" charset="-122"/>
                <a:ea typeface="华文行楷" panose="02010800040101010101" pitchFamily="2" charset="-122"/>
              </a:rPr>
              <a:t>别玩手机了！！！</a:t>
            </a:r>
          </a:p>
        </p:txBody>
      </p:sp>
      <p:sp>
        <p:nvSpPr>
          <p:cNvPr id="10" name="文本框 9">
            <a:extLst>
              <a:ext uri="{FF2B5EF4-FFF2-40B4-BE49-F238E27FC236}">
                <a16:creationId xmlns:a16="http://schemas.microsoft.com/office/drawing/2014/main" id="{FF0FA3ED-370D-48AD-81BA-23D62E587496}"/>
              </a:ext>
            </a:extLst>
          </p:cNvPr>
          <p:cNvSpPr txBox="1"/>
          <p:nvPr/>
        </p:nvSpPr>
        <p:spPr>
          <a:xfrm>
            <a:off x="1417834" y="2931820"/>
            <a:ext cx="5650786" cy="461665"/>
          </a:xfrm>
          <a:prstGeom prst="rect">
            <a:avLst/>
          </a:prstGeom>
          <a:noFill/>
        </p:spPr>
        <p:txBody>
          <a:bodyPr wrap="square" rtlCol="0">
            <a:spAutoFit/>
          </a:bodyPr>
          <a:lstStyle/>
          <a:p>
            <a:r>
              <a:rPr lang="zh-CN" altLang="en-US" sz="2400" dirty="0">
                <a:latin typeface="华文行楷" panose="02010800040101010101" pitchFamily="2" charset="-122"/>
                <a:ea typeface="华文行楷" panose="02010800040101010101" pitchFamily="2" charset="-122"/>
              </a:rPr>
              <a:t>别玩手机了！！！</a:t>
            </a:r>
          </a:p>
        </p:txBody>
      </p:sp>
      <p:sp>
        <p:nvSpPr>
          <p:cNvPr id="11" name="文本框 10">
            <a:extLst>
              <a:ext uri="{FF2B5EF4-FFF2-40B4-BE49-F238E27FC236}">
                <a16:creationId xmlns:a16="http://schemas.microsoft.com/office/drawing/2014/main" id="{84EBE4BC-AEDF-42A2-ACB3-CFDB1DE37286}"/>
              </a:ext>
            </a:extLst>
          </p:cNvPr>
          <p:cNvSpPr txBox="1"/>
          <p:nvPr/>
        </p:nvSpPr>
        <p:spPr>
          <a:xfrm>
            <a:off x="1417834" y="3944532"/>
            <a:ext cx="5650786" cy="923330"/>
          </a:xfrm>
          <a:prstGeom prst="rect">
            <a:avLst/>
          </a:prstGeom>
          <a:noFill/>
        </p:spPr>
        <p:txBody>
          <a:bodyPr wrap="square" rtlCol="0">
            <a:spAutoFit/>
          </a:bodyPr>
          <a:lstStyle/>
          <a:p>
            <a:r>
              <a:rPr lang="zh-CN" altLang="en-US" sz="5400" dirty="0">
                <a:latin typeface="华文行楷" panose="02010800040101010101" pitchFamily="2" charset="-122"/>
                <a:ea typeface="华文行楷" panose="02010800040101010101" pitchFamily="2" charset="-122"/>
              </a:rPr>
              <a:t>别玩手机了！！！</a:t>
            </a:r>
          </a:p>
        </p:txBody>
      </p:sp>
      <p:sp>
        <p:nvSpPr>
          <p:cNvPr id="2" name="文本框 1">
            <a:extLst>
              <a:ext uri="{FF2B5EF4-FFF2-40B4-BE49-F238E27FC236}">
                <a16:creationId xmlns:a16="http://schemas.microsoft.com/office/drawing/2014/main" id="{3BFAC1CA-09EF-4A00-92BC-DF18C813F064}"/>
              </a:ext>
            </a:extLst>
          </p:cNvPr>
          <p:cNvSpPr txBox="1"/>
          <p:nvPr/>
        </p:nvSpPr>
        <p:spPr>
          <a:xfrm>
            <a:off x="3798469" y="333942"/>
            <a:ext cx="6115050" cy="584775"/>
          </a:xfrm>
          <a:prstGeom prst="rect">
            <a:avLst/>
          </a:prstGeom>
          <a:noFill/>
        </p:spPr>
        <p:txBody>
          <a:bodyPr wrap="square" rtlCol="0">
            <a:spAutoFit/>
          </a:bodyPr>
          <a:lstStyle/>
          <a:p>
            <a:r>
              <a:rPr lang="zh-CN" altLang="en-US" sz="3200" dirty="0">
                <a:latin typeface="华文行楷" panose="02010800040101010101" pitchFamily="2" charset="-122"/>
                <a:ea typeface="华文行楷" panose="02010800040101010101" pitchFamily="2" charset="-122"/>
              </a:rPr>
              <a:t>合</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理</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规</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划</a:t>
            </a:r>
          </a:p>
        </p:txBody>
      </p:sp>
      <p:pic>
        <p:nvPicPr>
          <p:cNvPr id="12" name="图片 11">
            <a:extLst>
              <a:ext uri="{FF2B5EF4-FFF2-40B4-BE49-F238E27FC236}">
                <a16:creationId xmlns:a16="http://schemas.microsoft.com/office/drawing/2014/main" id="{DA68D58C-2721-4F58-984E-EAA08B1A6F6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23783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 calcmode="lin" valueType="num">
                                      <p:cBhvr>
                                        <p:cTn id="14" dur="1000" fill="hold"/>
                                        <p:tgtEl>
                                          <p:spTgt spid="9"/>
                                        </p:tgtEl>
                                        <p:attrNameLst>
                                          <p:attrName>style.rotation</p:attrName>
                                        </p:attrNameLst>
                                      </p:cBhvr>
                                      <p:tavLst>
                                        <p:tav tm="0">
                                          <p:val>
                                            <p:fltVal val="90"/>
                                          </p:val>
                                        </p:tav>
                                        <p:tav tm="100000">
                                          <p:val>
                                            <p:fltVal val="0"/>
                                          </p:val>
                                        </p:tav>
                                      </p:tavLst>
                                    </p:anim>
                                    <p:animEffect transition="in" filter="fade">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1000" fill="hold"/>
                                        <p:tgtEl>
                                          <p:spTgt spid="11"/>
                                        </p:tgtEl>
                                        <p:attrNameLst>
                                          <p:attrName>ppt_w</p:attrName>
                                        </p:attrNameLst>
                                      </p:cBhvr>
                                      <p:tavLst>
                                        <p:tav tm="0">
                                          <p:val>
                                            <p:fltVal val="0"/>
                                          </p:val>
                                        </p:tav>
                                        <p:tav tm="100000">
                                          <p:val>
                                            <p:strVal val="#ppt_w"/>
                                          </p:val>
                                        </p:tav>
                                      </p:tavLst>
                                    </p:anim>
                                    <p:anim calcmode="lin" valueType="num">
                                      <p:cBhvr>
                                        <p:cTn id="29" dur="1000" fill="hold"/>
                                        <p:tgtEl>
                                          <p:spTgt spid="11"/>
                                        </p:tgtEl>
                                        <p:attrNameLst>
                                          <p:attrName>ppt_h</p:attrName>
                                        </p:attrNameLst>
                                      </p:cBhvr>
                                      <p:tavLst>
                                        <p:tav tm="0">
                                          <p:val>
                                            <p:fltVal val="0"/>
                                          </p:val>
                                        </p:tav>
                                        <p:tav tm="100000">
                                          <p:val>
                                            <p:strVal val="#ppt_h"/>
                                          </p:val>
                                        </p:tav>
                                      </p:tavLst>
                                    </p:anim>
                                    <p:anim calcmode="lin" valueType="num">
                                      <p:cBhvr>
                                        <p:cTn id="30" dur="1000" fill="hold"/>
                                        <p:tgtEl>
                                          <p:spTgt spid="11"/>
                                        </p:tgtEl>
                                        <p:attrNameLst>
                                          <p:attrName>style.rotation</p:attrName>
                                        </p:attrNameLst>
                                      </p:cBhvr>
                                      <p:tavLst>
                                        <p:tav tm="0">
                                          <p:val>
                                            <p:fltVal val="90"/>
                                          </p:val>
                                        </p:tav>
                                        <p:tav tm="100000">
                                          <p:val>
                                            <p:fltVal val="0"/>
                                          </p:val>
                                        </p:tav>
                                      </p:tavLst>
                                    </p:anim>
                                    <p:animEffect transition="in" filter="fade">
                                      <p:cBhvr>
                                        <p:cTn id="31" dur="10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in)">
                                      <p:cBhvr>
                                        <p:cTn id="3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2BBAFD-833E-4FCF-B642-5EADF6618942}"/>
              </a:ext>
            </a:extLst>
          </p:cNvPr>
          <p:cNvSpPr txBox="1"/>
          <p:nvPr/>
        </p:nvSpPr>
        <p:spPr>
          <a:xfrm>
            <a:off x="3798469" y="333942"/>
            <a:ext cx="6115050" cy="584775"/>
          </a:xfrm>
          <a:prstGeom prst="rect">
            <a:avLst/>
          </a:prstGeom>
          <a:noFill/>
        </p:spPr>
        <p:txBody>
          <a:bodyPr wrap="square" rtlCol="0">
            <a:spAutoFit/>
          </a:bodyPr>
          <a:lstStyle/>
          <a:p>
            <a:r>
              <a:rPr lang="zh-CN" altLang="en-US" sz="3200" dirty="0">
                <a:latin typeface="华文行楷" panose="02010800040101010101" pitchFamily="2" charset="-122"/>
                <a:ea typeface="华文行楷" panose="02010800040101010101" pitchFamily="2" charset="-122"/>
              </a:rPr>
              <a:t>合</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理</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规</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划</a:t>
            </a:r>
          </a:p>
        </p:txBody>
      </p:sp>
      <p:sp>
        <p:nvSpPr>
          <p:cNvPr id="3" name="文本框 2">
            <a:extLst>
              <a:ext uri="{FF2B5EF4-FFF2-40B4-BE49-F238E27FC236}">
                <a16:creationId xmlns:a16="http://schemas.microsoft.com/office/drawing/2014/main" id="{230D0FB4-71B5-4F5F-A718-FB8C2F47DA8B}"/>
              </a:ext>
            </a:extLst>
          </p:cNvPr>
          <p:cNvSpPr txBox="1"/>
          <p:nvPr/>
        </p:nvSpPr>
        <p:spPr>
          <a:xfrm>
            <a:off x="956109" y="1008152"/>
            <a:ext cx="10279781"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latin typeface="华文行楷" panose="02010800040101010101" pitchFamily="2" charset="-122"/>
                <a:ea typeface="华文行楷" panose="02010800040101010101" pitchFamily="2" charset="-122"/>
              </a:rPr>
              <a:t>“六选三”早作安排，分清主次</a:t>
            </a:r>
            <a:endParaRPr lang="en-US" altLang="zh-CN" sz="2800" dirty="0">
              <a:latin typeface="华文行楷" panose="02010800040101010101" pitchFamily="2" charset="-122"/>
              <a:ea typeface="华文行楷" panose="02010800040101010101" pitchFamily="2" charset="-122"/>
            </a:endParaRPr>
          </a:p>
        </p:txBody>
      </p:sp>
      <p:sp>
        <p:nvSpPr>
          <p:cNvPr id="4" name="文本框 3">
            <a:extLst>
              <a:ext uri="{FF2B5EF4-FFF2-40B4-BE49-F238E27FC236}">
                <a16:creationId xmlns:a16="http://schemas.microsoft.com/office/drawing/2014/main" id="{4459BDF1-91A6-435B-B63B-5354B2339ADF}"/>
              </a:ext>
            </a:extLst>
          </p:cNvPr>
          <p:cNvSpPr txBox="1"/>
          <p:nvPr/>
        </p:nvSpPr>
        <p:spPr>
          <a:xfrm>
            <a:off x="914399" y="2995325"/>
            <a:ext cx="10696575" cy="830997"/>
          </a:xfrm>
          <a:prstGeom prst="rect">
            <a:avLst/>
          </a:prstGeom>
          <a:noFill/>
        </p:spPr>
        <p:txBody>
          <a:bodyPr wrap="square" rtlCol="0">
            <a:spAutoFit/>
          </a:bodyPr>
          <a:lstStyle/>
          <a:p>
            <a:r>
              <a:rPr lang="zh-CN" altLang="en-US" sz="2400" dirty="0">
                <a:latin typeface="华文行楷" panose="02010800040101010101" pitchFamily="2" charset="-122"/>
                <a:ea typeface="华文行楷" panose="02010800040101010101" pitchFamily="2" charset="-122"/>
              </a:rPr>
              <a:t>学业水平考试和高考科目的要求大相径庭，</a:t>
            </a:r>
            <a:endParaRPr lang="en-US" altLang="zh-CN" sz="2400" dirty="0">
              <a:latin typeface="华文行楷" panose="02010800040101010101" pitchFamily="2" charset="-122"/>
              <a:ea typeface="华文行楷" panose="02010800040101010101" pitchFamily="2" charset="-122"/>
            </a:endParaRPr>
          </a:p>
          <a:p>
            <a:r>
              <a:rPr lang="zh-CN" altLang="en-US" sz="2400" dirty="0">
                <a:latin typeface="华文行楷" panose="02010800040101010101" pitchFamily="2" charset="-122"/>
                <a:ea typeface="华文行楷" panose="02010800040101010101" pitchFamily="2" charset="-122"/>
              </a:rPr>
              <a:t>最好尽快作好准备，把精力集中在学习高考科目上，面面俱到并不是最优解</a:t>
            </a:r>
            <a:r>
              <a:rPr lang="en-US" altLang="zh-CN" sz="2400" dirty="0">
                <a:latin typeface="华文行楷" panose="02010800040101010101" pitchFamily="2" charset="-122"/>
                <a:ea typeface="华文行楷" panose="02010800040101010101" pitchFamily="2" charset="-122"/>
              </a:rPr>
              <a:t>~</a:t>
            </a:r>
            <a:endParaRPr lang="zh-CN" altLang="en-US" sz="2400" dirty="0">
              <a:latin typeface="华文行楷" panose="02010800040101010101" pitchFamily="2" charset="-122"/>
              <a:ea typeface="华文行楷" panose="02010800040101010101" pitchFamily="2" charset="-122"/>
            </a:endParaRPr>
          </a:p>
        </p:txBody>
      </p:sp>
      <p:pic>
        <p:nvPicPr>
          <p:cNvPr id="5" name="图片 4">
            <a:extLst>
              <a:ext uri="{FF2B5EF4-FFF2-40B4-BE49-F238E27FC236}">
                <a16:creationId xmlns:a16="http://schemas.microsoft.com/office/drawing/2014/main" id="{35C054D8-8C73-4794-8786-90E9C653C01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252206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4BAFA91-454C-4326-A477-5D727B40E194}"/>
              </a:ext>
            </a:extLst>
          </p:cNvPr>
          <p:cNvSpPr txBox="1"/>
          <p:nvPr/>
        </p:nvSpPr>
        <p:spPr>
          <a:xfrm>
            <a:off x="1010652" y="924025"/>
            <a:ext cx="6468177"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latin typeface="华文行楷" panose="02010800040101010101" pitchFamily="2" charset="-122"/>
                <a:ea typeface="华文行楷" panose="02010800040101010101" pitchFamily="2" charset="-122"/>
              </a:rPr>
              <a:t>合理的作息安排</a:t>
            </a:r>
          </a:p>
        </p:txBody>
      </p:sp>
      <p:sp>
        <p:nvSpPr>
          <p:cNvPr id="3" name="文本框 2">
            <a:extLst>
              <a:ext uri="{FF2B5EF4-FFF2-40B4-BE49-F238E27FC236}">
                <a16:creationId xmlns:a16="http://schemas.microsoft.com/office/drawing/2014/main" id="{2C7C4FA3-EAB7-4274-846B-F4965160115B}"/>
              </a:ext>
            </a:extLst>
          </p:cNvPr>
          <p:cNvSpPr txBox="1"/>
          <p:nvPr/>
        </p:nvSpPr>
        <p:spPr>
          <a:xfrm>
            <a:off x="933651" y="1530417"/>
            <a:ext cx="11040176" cy="400110"/>
          </a:xfrm>
          <a:prstGeom prst="rect">
            <a:avLst/>
          </a:prstGeom>
          <a:noFill/>
        </p:spPr>
        <p:txBody>
          <a:bodyPr wrap="square" rtlCol="0">
            <a:spAutoFit/>
          </a:bodyPr>
          <a:lstStyle/>
          <a:p>
            <a:r>
              <a:rPr lang="zh-CN" altLang="en-US" sz="2000" dirty="0">
                <a:latin typeface="华文行楷" panose="02010800040101010101" pitchFamily="2" charset="-122"/>
                <a:ea typeface="华文行楷" panose="02010800040101010101" pitchFamily="2" charset="-122"/>
              </a:rPr>
              <a:t>焚膏继晷，彻夜苦读，感觉身体被掏空？？？</a:t>
            </a:r>
          </a:p>
        </p:txBody>
      </p:sp>
      <p:sp>
        <p:nvSpPr>
          <p:cNvPr id="4" name="文本框 3">
            <a:extLst>
              <a:ext uri="{FF2B5EF4-FFF2-40B4-BE49-F238E27FC236}">
                <a16:creationId xmlns:a16="http://schemas.microsoft.com/office/drawing/2014/main" id="{DE3E70B6-69DE-4624-B419-BCA71AB0CFCE}"/>
              </a:ext>
            </a:extLst>
          </p:cNvPr>
          <p:cNvSpPr txBox="1"/>
          <p:nvPr/>
        </p:nvSpPr>
        <p:spPr>
          <a:xfrm>
            <a:off x="6506678" y="2136809"/>
            <a:ext cx="3946358" cy="646331"/>
          </a:xfrm>
          <a:prstGeom prst="rect">
            <a:avLst/>
          </a:prstGeom>
          <a:noFill/>
        </p:spPr>
        <p:txBody>
          <a:bodyPr wrap="square" rtlCol="0">
            <a:spAutoFit/>
          </a:bodyPr>
          <a:lstStyle/>
          <a:p>
            <a:r>
              <a:rPr lang="en-US" altLang="zh-CN" sz="3600" dirty="0">
                <a:latin typeface="Arial Black" panose="020B0A04020102020204" pitchFamily="34" charset="0"/>
                <a:ea typeface="华文行楷" panose="02010800040101010101" pitchFamily="2" charset="-122"/>
              </a:rPr>
              <a:t>No</a:t>
            </a:r>
            <a:r>
              <a:rPr lang="zh-CN" altLang="en-US" sz="3600" dirty="0">
                <a:latin typeface="Arial Black" panose="020B0A04020102020204" pitchFamily="34" charset="0"/>
                <a:ea typeface="华文行楷" panose="02010800040101010101" pitchFamily="2" charset="-122"/>
              </a:rPr>
              <a:t>！</a:t>
            </a:r>
          </a:p>
        </p:txBody>
      </p:sp>
      <p:sp>
        <p:nvSpPr>
          <p:cNvPr id="5" name="文本框 4">
            <a:extLst>
              <a:ext uri="{FF2B5EF4-FFF2-40B4-BE49-F238E27FC236}">
                <a16:creationId xmlns:a16="http://schemas.microsoft.com/office/drawing/2014/main" id="{5A5DD6F3-B5B0-4482-9D26-4305970F53C4}"/>
              </a:ext>
            </a:extLst>
          </p:cNvPr>
          <p:cNvSpPr txBox="1"/>
          <p:nvPr/>
        </p:nvSpPr>
        <p:spPr>
          <a:xfrm>
            <a:off x="1010652" y="3352801"/>
            <a:ext cx="9144001" cy="461665"/>
          </a:xfrm>
          <a:prstGeom prst="rect">
            <a:avLst/>
          </a:prstGeom>
          <a:noFill/>
        </p:spPr>
        <p:txBody>
          <a:bodyPr wrap="square" rtlCol="0">
            <a:spAutoFit/>
          </a:bodyPr>
          <a:lstStyle/>
          <a:p>
            <a:r>
              <a:rPr lang="zh-CN" altLang="en-US" sz="2400" dirty="0">
                <a:latin typeface="华文行楷" panose="02010800040101010101" pitchFamily="2" charset="-122"/>
                <a:ea typeface="华文行楷" panose="02010800040101010101" pitchFamily="2" charset="-122"/>
              </a:rPr>
              <a:t>保持健康的作息有益于保持精力，提高听课效率，实现良性循环</a:t>
            </a:r>
          </a:p>
        </p:txBody>
      </p:sp>
      <p:sp>
        <p:nvSpPr>
          <p:cNvPr id="7" name="文本框 6">
            <a:extLst>
              <a:ext uri="{FF2B5EF4-FFF2-40B4-BE49-F238E27FC236}">
                <a16:creationId xmlns:a16="http://schemas.microsoft.com/office/drawing/2014/main" id="{DE232AA3-03F3-40B0-8B82-9BFD22B3B749}"/>
              </a:ext>
            </a:extLst>
          </p:cNvPr>
          <p:cNvSpPr txBox="1"/>
          <p:nvPr/>
        </p:nvSpPr>
        <p:spPr>
          <a:xfrm>
            <a:off x="3798469" y="333942"/>
            <a:ext cx="6115050" cy="584775"/>
          </a:xfrm>
          <a:prstGeom prst="rect">
            <a:avLst/>
          </a:prstGeom>
          <a:noFill/>
        </p:spPr>
        <p:txBody>
          <a:bodyPr wrap="square" rtlCol="0">
            <a:spAutoFit/>
          </a:bodyPr>
          <a:lstStyle/>
          <a:p>
            <a:r>
              <a:rPr lang="zh-CN" altLang="en-US" sz="3200" dirty="0">
                <a:latin typeface="华文行楷" panose="02010800040101010101" pitchFamily="2" charset="-122"/>
                <a:ea typeface="华文行楷" panose="02010800040101010101" pitchFamily="2" charset="-122"/>
              </a:rPr>
              <a:t>合</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理</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规</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划</a:t>
            </a:r>
          </a:p>
        </p:txBody>
      </p:sp>
      <p:sp>
        <p:nvSpPr>
          <p:cNvPr id="9" name="文本框 8">
            <a:extLst>
              <a:ext uri="{FF2B5EF4-FFF2-40B4-BE49-F238E27FC236}">
                <a16:creationId xmlns:a16="http://schemas.microsoft.com/office/drawing/2014/main" id="{64A0BEC0-5F89-48A0-9398-66F6B125AFC5}"/>
              </a:ext>
            </a:extLst>
          </p:cNvPr>
          <p:cNvSpPr txBox="1"/>
          <p:nvPr/>
        </p:nvSpPr>
        <p:spPr>
          <a:xfrm>
            <a:off x="933651" y="4448175"/>
            <a:ext cx="9324774" cy="461665"/>
          </a:xfrm>
          <a:prstGeom prst="rect">
            <a:avLst/>
          </a:prstGeom>
          <a:noFill/>
        </p:spPr>
        <p:txBody>
          <a:bodyPr wrap="square" rtlCol="0">
            <a:spAutoFit/>
          </a:bodyPr>
          <a:lstStyle/>
          <a:p>
            <a:r>
              <a:rPr lang="zh-CN" altLang="en-US" sz="2400" dirty="0">
                <a:latin typeface="华文行楷" panose="02010800040101010101" pitchFamily="2" charset="-122"/>
                <a:ea typeface="华文行楷" panose="02010800040101010101" pitchFamily="2" charset="-122"/>
              </a:rPr>
              <a:t>适当的运动也是必不可少的</a:t>
            </a:r>
          </a:p>
        </p:txBody>
      </p:sp>
      <p:pic>
        <p:nvPicPr>
          <p:cNvPr id="10" name="图片 9">
            <a:extLst>
              <a:ext uri="{FF2B5EF4-FFF2-40B4-BE49-F238E27FC236}">
                <a16:creationId xmlns:a16="http://schemas.microsoft.com/office/drawing/2014/main" id="{C602A4A2-9FC0-4242-98A0-C339601DAAA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149755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543736E-BE52-408A-A756-DD66E840EFE8}"/>
              </a:ext>
            </a:extLst>
          </p:cNvPr>
          <p:cNvSpPr txBox="1"/>
          <p:nvPr/>
        </p:nvSpPr>
        <p:spPr>
          <a:xfrm>
            <a:off x="1592495" y="863029"/>
            <a:ext cx="6688476" cy="523220"/>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dirty="0">
                <a:latin typeface="华文行楷" panose="02010800040101010101" pitchFamily="2" charset="-122"/>
                <a:ea typeface="华文行楷" panose="02010800040101010101" pitchFamily="2" charset="-122"/>
              </a:rPr>
              <a:t>做好长期规划（血的教训</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a:t>
            </a:r>
          </a:p>
        </p:txBody>
      </p:sp>
      <p:sp>
        <p:nvSpPr>
          <p:cNvPr id="3" name="文本框 2">
            <a:extLst>
              <a:ext uri="{FF2B5EF4-FFF2-40B4-BE49-F238E27FC236}">
                <a16:creationId xmlns:a16="http://schemas.microsoft.com/office/drawing/2014/main" id="{D80A2F9D-9695-447E-8061-06BF8DD9B9FB}"/>
              </a:ext>
            </a:extLst>
          </p:cNvPr>
          <p:cNvSpPr txBox="1"/>
          <p:nvPr/>
        </p:nvSpPr>
        <p:spPr>
          <a:xfrm>
            <a:off x="1376737" y="1582220"/>
            <a:ext cx="10253609" cy="4247317"/>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dirty="0">
                <a:latin typeface="华文行楷" panose="02010800040101010101" pitchFamily="2" charset="-122"/>
                <a:ea typeface="华文行楷" panose="02010800040101010101" pitchFamily="2" charset="-122"/>
              </a:rPr>
              <a:t>作文素材、名言的积累    </a:t>
            </a:r>
            <a:endParaRPr lang="en-US" altLang="zh-CN" sz="2800" dirty="0">
              <a:latin typeface="华文行楷" panose="02010800040101010101" pitchFamily="2" charset="-122"/>
              <a:ea typeface="华文行楷" panose="02010800040101010101" pitchFamily="2" charset="-122"/>
            </a:endParaRPr>
          </a:p>
          <a:p>
            <a:pPr marL="285750" indent="-285750">
              <a:buFont typeface="Wingdings" panose="05000000000000000000" pitchFamily="2" charset="2"/>
              <a:buChar char="p"/>
            </a:pPr>
            <a:r>
              <a:rPr lang="zh-CN" altLang="en-US" sz="2800" dirty="0">
                <a:latin typeface="华文行楷" panose="02010800040101010101" pitchFamily="2" charset="-122"/>
                <a:ea typeface="华文行楷" panose="02010800040101010101" pitchFamily="2" charset="-122"/>
              </a:rPr>
              <a:t>英文单词、作文模板的背诵</a:t>
            </a:r>
            <a:endParaRPr lang="en-US" altLang="zh-CN" sz="2800" dirty="0">
              <a:latin typeface="华文行楷" panose="02010800040101010101" pitchFamily="2" charset="-122"/>
              <a:ea typeface="华文行楷" panose="02010800040101010101" pitchFamily="2" charset="-122"/>
            </a:endParaRPr>
          </a:p>
          <a:p>
            <a:pPr marL="285750" indent="-285750">
              <a:buFont typeface="Wingdings" panose="05000000000000000000" pitchFamily="2" charset="2"/>
              <a:buChar char="p"/>
            </a:pPr>
            <a:r>
              <a:rPr lang="zh-CN" altLang="en-US" sz="2800" dirty="0">
                <a:latin typeface="华文行楷" panose="02010800040101010101" pitchFamily="2" charset="-122"/>
                <a:ea typeface="华文行楷" panose="02010800040101010101" pitchFamily="2" charset="-122"/>
              </a:rPr>
              <a:t>数学综合试题的提前练习和题型总结归纳</a:t>
            </a:r>
            <a:endParaRPr lang="en-US" altLang="zh-CN" sz="2800" dirty="0">
              <a:latin typeface="华文行楷" panose="02010800040101010101" pitchFamily="2" charset="-122"/>
              <a:ea typeface="华文行楷" panose="02010800040101010101" pitchFamily="2" charset="-122"/>
            </a:endParaRPr>
          </a:p>
          <a:p>
            <a:pPr marL="285750" indent="-285750">
              <a:buFont typeface="Wingdings" panose="05000000000000000000" pitchFamily="2" charset="2"/>
              <a:buChar char="p"/>
            </a:pPr>
            <a:r>
              <a:rPr lang="zh-CN" altLang="en-US" sz="2800" dirty="0">
                <a:latin typeface="华文行楷" panose="02010800040101010101" pitchFamily="2" charset="-122"/>
                <a:ea typeface="华文行楷" panose="02010800040101010101" pitchFamily="2" charset="-122"/>
              </a:rPr>
              <a:t>提前确定所选择的科目</a:t>
            </a:r>
            <a:endParaRPr lang="en-US" altLang="zh-CN" sz="2800" dirty="0">
              <a:latin typeface="华文行楷" panose="02010800040101010101" pitchFamily="2" charset="-122"/>
              <a:ea typeface="华文行楷" panose="02010800040101010101" pitchFamily="2" charset="-122"/>
            </a:endParaRPr>
          </a:p>
          <a:p>
            <a:pPr marL="285750" indent="-285750">
              <a:buFont typeface="Wingdings" panose="05000000000000000000" pitchFamily="2" charset="2"/>
              <a:buChar char="p"/>
            </a:pPr>
            <a:r>
              <a:rPr lang="zh-CN" altLang="en-US" sz="2800" dirty="0">
                <a:latin typeface="华文行楷" panose="02010800040101010101" pitchFamily="2" charset="-122"/>
                <a:ea typeface="华文行楷" panose="02010800040101010101" pitchFamily="2" charset="-122"/>
              </a:rPr>
              <a:t>给每个学科分配恰当的时间</a:t>
            </a:r>
            <a:endParaRPr lang="en-US" altLang="zh-CN" sz="2800" dirty="0">
              <a:latin typeface="华文行楷" panose="02010800040101010101" pitchFamily="2" charset="-122"/>
              <a:ea typeface="华文行楷" panose="02010800040101010101" pitchFamily="2" charset="-122"/>
            </a:endParaRPr>
          </a:p>
          <a:p>
            <a:pPr marL="285750" indent="-285750">
              <a:buFont typeface="Wingdings" panose="05000000000000000000" pitchFamily="2" charset="2"/>
              <a:buChar char="p"/>
            </a:pPr>
            <a:r>
              <a:rPr lang="zh-CN" altLang="en-US" sz="2800" dirty="0">
                <a:latin typeface="华文行楷" panose="02010800040101010101" pitchFamily="2" charset="-122"/>
                <a:ea typeface="华文行楷" panose="02010800040101010101" pitchFamily="2" charset="-122"/>
              </a:rPr>
              <a:t>额外练习卷的搜集和训练</a:t>
            </a:r>
            <a:endParaRPr lang="en-US" altLang="zh-CN" sz="2800" dirty="0">
              <a:latin typeface="华文行楷" panose="02010800040101010101" pitchFamily="2" charset="-122"/>
              <a:ea typeface="华文行楷" panose="02010800040101010101" pitchFamily="2" charset="-122"/>
            </a:endParaRPr>
          </a:p>
          <a:p>
            <a:pPr marL="285750" indent="-285750">
              <a:buFont typeface="Wingdings" panose="05000000000000000000" pitchFamily="2" charset="2"/>
              <a:buChar char="p"/>
            </a:pPr>
            <a:r>
              <a:rPr lang="zh-CN" altLang="en-US" sz="2800" dirty="0">
                <a:latin typeface="华文行楷" panose="02010800040101010101" pitchFamily="2" charset="-122"/>
                <a:ea typeface="华文行楷" panose="02010800040101010101" pitchFamily="2" charset="-122"/>
              </a:rPr>
              <a:t>仿真模拟自我检测的安排</a:t>
            </a:r>
            <a:endParaRPr lang="en-US" altLang="zh-CN" sz="2800" dirty="0">
              <a:latin typeface="华文行楷" panose="02010800040101010101" pitchFamily="2" charset="-122"/>
              <a:ea typeface="华文行楷" panose="02010800040101010101" pitchFamily="2" charset="-122"/>
            </a:endParaRPr>
          </a:p>
          <a:p>
            <a:pPr marL="285750" indent="-285750">
              <a:buFont typeface="Wingdings" panose="05000000000000000000" pitchFamily="2" charset="2"/>
              <a:buChar char="p"/>
            </a:pPr>
            <a:r>
              <a:rPr lang="zh-CN" altLang="en-US" sz="2800" dirty="0">
                <a:latin typeface="华文行楷" panose="02010800040101010101" pitchFamily="2" charset="-122"/>
                <a:ea typeface="华文行楷" panose="02010800040101010101" pitchFamily="2" charset="-122"/>
              </a:rPr>
              <a:t>学有余力者可尝试竞赛</a:t>
            </a:r>
            <a:endParaRPr lang="en-US" altLang="zh-CN" sz="2800" dirty="0">
              <a:latin typeface="华文行楷" panose="02010800040101010101" pitchFamily="2" charset="-122"/>
              <a:ea typeface="华文行楷" panose="02010800040101010101" pitchFamily="2" charset="-122"/>
            </a:endParaRPr>
          </a:p>
          <a:p>
            <a:pPr marL="285750" indent="-285750">
              <a:buFont typeface="Wingdings" panose="05000000000000000000" pitchFamily="2" charset="2"/>
              <a:buChar char="p"/>
            </a:pPr>
            <a:r>
              <a:rPr lang="en-US" altLang="zh-CN" sz="2800" dirty="0">
                <a:latin typeface="华文行楷" panose="02010800040101010101" pitchFamily="2" charset="-122"/>
                <a:ea typeface="华文行楷" panose="02010800040101010101" pitchFamily="2" charset="-122"/>
              </a:rPr>
              <a:t>……</a:t>
            </a:r>
          </a:p>
          <a:p>
            <a:endParaRPr lang="zh-CN" altLang="en-US" dirty="0"/>
          </a:p>
        </p:txBody>
      </p:sp>
      <p:pic>
        <p:nvPicPr>
          <p:cNvPr id="5" name="图片 4">
            <a:extLst>
              <a:ext uri="{FF2B5EF4-FFF2-40B4-BE49-F238E27FC236}">
                <a16:creationId xmlns:a16="http://schemas.microsoft.com/office/drawing/2014/main" id="{380A33C0-FBD2-4701-962D-955788E50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761" y="2613253"/>
            <a:ext cx="2850585" cy="2470507"/>
          </a:xfrm>
          <a:prstGeom prst="rect">
            <a:avLst/>
          </a:prstGeom>
        </p:spPr>
      </p:pic>
      <p:sp>
        <p:nvSpPr>
          <p:cNvPr id="6" name="文本框 5">
            <a:extLst>
              <a:ext uri="{FF2B5EF4-FFF2-40B4-BE49-F238E27FC236}">
                <a16:creationId xmlns:a16="http://schemas.microsoft.com/office/drawing/2014/main" id="{0C6D3979-EF23-4AF4-8AD7-9F8A875745EB}"/>
              </a:ext>
            </a:extLst>
          </p:cNvPr>
          <p:cNvSpPr txBox="1"/>
          <p:nvPr/>
        </p:nvSpPr>
        <p:spPr>
          <a:xfrm>
            <a:off x="3798469" y="333942"/>
            <a:ext cx="6115050" cy="584775"/>
          </a:xfrm>
          <a:prstGeom prst="rect">
            <a:avLst/>
          </a:prstGeom>
          <a:noFill/>
        </p:spPr>
        <p:txBody>
          <a:bodyPr wrap="square" rtlCol="0">
            <a:spAutoFit/>
          </a:bodyPr>
          <a:lstStyle/>
          <a:p>
            <a:r>
              <a:rPr lang="zh-CN" altLang="en-US" sz="3200" dirty="0">
                <a:latin typeface="华文行楷" panose="02010800040101010101" pitchFamily="2" charset="-122"/>
                <a:ea typeface="华文行楷" panose="02010800040101010101" pitchFamily="2" charset="-122"/>
              </a:rPr>
              <a:t>合</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理</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规</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划</a:t>
            </a:r>
          </a:p>
        </p:txBody>
      </p:sp>
      <p:pic>
        <p:nvPicPr>
          <p:cNvPr id="7" name="图片 6">
            <a:extLst>
              <a:ext uri="{FF2B5EF4-FFF2-40B4-BE49-F238E27FC236}">
                <a16:creationId xmlns:a16="http://schemas.microsoft.com/office/drawing/2014/main" id="{7EBC4B29-1EA3-4217-9F07-D9F98C42409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412226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arn(inVertic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circle(in)">
                                      <p:cBhvr>
                                        <p:cTn id="52" dur="20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4078" y="1070879"/>
            <a:ext cx="3570514" cy="4508927"/>
          </a:xfrm>
          <a:prstGeom prst="rect">
            <a:avLst/>
          </a:prstGeom>
          <a:noFill/>
        </p:spPr>
        <p:txBody>
          <a:bodyPr wrap="square" rtlCol="0">
            <a:spAutoFit/>
          </a:bodyPr>
          <a:lstStyle/>
          <a:p>
            <a:pPr algn="ctr"/>
            <a:r>
              <a:rPr lang="en-US" altLang="zh-CN"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rPr>
              <a:t>I</a:t>
            </a:r>
            <a:endParaRPr lang="zh-CN" altLang="en-US"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3" name="文本框 2"/>
          <p:cNvSpPr txBox="1"/>
          <p:nvPr/>
        </p:nvSpPr>
        <p:spPr>
          <a:xfrm>
            <a:off x="4497923" y="3002178"/>
            <a:ext cx="3196155" cy="646331"/>
          </a:xfrm>
          <a:prstGeom prst="rect">
            <a:avLst/>
          </a:prstGeom>
          <a:solidFill>
            <a:srgbClr val="EFEFEF"/>
          </a:solidFill>
        </p:spPr>
        <p:txBody>
          <a:bodyPr vert="horz" wrap="square" rtlCol="0">
            <a:spAutoFit/>
          </a:bodyPr>
          <a:lstStyle/>
          <a:p>
            <a:pPr algn="ctr"/>
            <a:r>
              <a:rPr lang="zh-CN" altLang="en-US" sz="3600" dirty="0">
                <a:solidFill>
                  <a:schemeClr val="tx1">
                    <a:lumMod val="85000"/>
                    <a:lumOff val="15000"/>
                  </a:schemeClr>
                </a:solidFill>
                <a:latin typeface="华文行楷" panose="02010800040101010101" pitchFamily="2" charset="-122"/>
                <a:ea typeface="华文行楷" panose="02010800040101010101" pitchFamily="2" charset="-122"/>
              </a:rPr>
              <a:t>活动简介</a:t>
            </a:r>
          </a:p>
        </p:txBody>
      </p:sp>
      <p:pic>
        <p:nvPicPr>
          <p:cNvPr id="6" name="图片 5">
            <a:extLst>
              <a:ext uri="{FF2B5EF4-FFF2-40B4-BE49-F238E27FC236}">
                <a16:creationId xmlns:a16="http://schemas.microsoft.com/office/drawing/2014/main" id="{F107889F-C242-41AB-9478-4BD5CEE87B5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7386685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1000" fill="hold"/>
                                            <p:tgtEl>
                                              <p:spTgt spid="3"/>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trips(downRight)">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9AE3BC4-B57C-4000-9861-1CE3F07D6433}"/>
              </a:ext>
            </a:extLst>
          </p:cNvPr>
          <p:cNvSpPr txBox="1"/>
          <p:nvPr/>
        </p:nvSpPr>
        <p:spPr>
          <a:xfrm>
            <a:off x="719191" y="1309376"/>
            <a:ext cx="11168009" cy="6340197"/>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    训练不盲目（包括但不限于）</a:t>
            </a:r>
            <a:endParaRPr lang="en-US" altLang="zh-CN" sz="3600" dirty="0">
              <a:latin typeface="华文行楷" panose="02010800040101010101" pitchFamily="2" charset="-122"/>
              <a:ea typeface="华文行楷" panose="02010800040101010101" pitchFamily="2" charset="-122"/>
            </a:endParaRPr>
          </a:p>
          <a:p>
            <a:pPr marL="457200" indent="-457200">
              <a:buFont typeface="Wingdings" panose="05000000000000000000" pitchFamily="2" charset="2"/>
              <a:buChar char="p"/>
            </a:pPr>
            <a:r>
              <a:rPr lang="zh-CN" altLang="en-US" sz="3200" dirty="0">
                <a:latin typeface="华文行楷" panose="02010800040101010101" pitchFamily="2" charset="-122"/>
                <a:ea typeface="华文行楷" panose="02010800040101010101" pitchFamily="2" charset="-122"/>
              </a:rPr>
              <a:t>限时训练</a:t>
            </a:r>
            <a:r>
              <a:rPr lang="en-US" altLang="zh-CN" sz="3200" dirty="0">
                <a:latin typeface="华文行楷" panose="02010800040101010101" pitchFamily="2" charset="-122"/>
                <a:ea typeface="华文行楷" panose="02010800040101010101" pitchFamily="2" charset="-122"/>
              </a:rPr>
              <a:t>~</a:t>
            </a:r>
          </a:p>
          <a:p>
            <a:pPr marL="457200" indent="-457200">
              <a:buFont typeface="Wingdings" panose="05000000000000000000" pitchFamily="2" charset="2"/>
              <a:buChar char="p"/>
            </a:pPr>
            <a:r>
              <a:rPr lang="zh-CN" altLang="en-US" sz="3200" dirty="0">
                <a:latin typeface="华文行楷" panose="02010800040101010101" pitchFamily="2" charset="-122"/>
                <a:ea typeface="华文行楷" panose="02010800040101010101" pitchFamily="2" charset="-122"/>
              </a:rPr>
              <a:t>仿真训练</a:t>
            </a:r>
            <a:r>
              <a:rPr lang="en-US" altLang="zh-CN" sz="3200" dirty="0">
                <a:latin typeface="华文行楷" panose="02010800040101010101" pitchFamily="2" charset="-122"/>
                <a:ea typeface="华文行楷" panose="02010800040101010101" pitchFamily="2" charset="-122"/>
              </a:rPr>
              <a:t>~</a:t>
            </a:r>
          </a:p>
          <a:p>
            <a:pPr marL="457200" indent="-457200">
              <a:buFont typeface="Wingdings" panose="05000000000000000000" pitchFamily="2" charset="2"/>
              <a:buChar char="p"/>
            </a:pPr>
            <a:r>
              <a:rPr lang="zh-CN" altLang="en-US" sz="3200" dirty="0">
                <a:latin typeface="华文行楷" panose="02010800040101010101" pitchFamily="2" charset="-122"/>
                <a:ea typeface="华文行楷" panose="02010800040101010101" pitchFamily="2" charset="-122"/>
              </a:rPr>
              <a:t>注重细节</a:t>
            </a:r>
            <a:r>
              <a:rPr lang="en-US" altLang="zh-CN" sz="3200" dirty="0">
                <a:latin typeface="华文行楷" panose="02010800040101010101" pitchFamily="2" charset="-122"/>
                <a:ea typeface="华文行楷" panose="02010800040101010101" pitchFamily="2" charset="-122"/>
              </a:rPr>
              <a:t>~</a:t>
            </a:r>
          </a:p>
          <a:p>
            <a:pPr marL="457200" indent="-457200">
              <a:buFont typeface="Wingdings" panose="05000000000000000000" pitchFamily="2" charset="2"/>
              <a:buChar char="p"/>
            </a:pPr>
            <a:r>
              <a:rPr lang="zh-CN" altLang="en-US" sz="3200" dirty="0">
                <a:latin typeface="华文行楷" panose="02010800040101010101" pitchFamily="2" charset="-122"/>
                <a:ea typeface="华文行楷" panose="02010800040101010101" pitchFamily="2" charset="-122"/>
              </a:rPr>
              <a:t>试题保质保量</a:t>
            </a:r>
            <a:r>
              <a:rPr lang="en-US" altLang="zh-CN" sz="3200" dirty="0">
                <a:latin typeface="华文行楷" panose="02010800040101010101" pitchFamily="2" charset="-122"/>
                <a:ea typeface="华文行楷" panose="02010800040101010101" pitchFamily="2" charset="-122"/>
              </a:rPr>
              <a:t>~</a:t>
            </a:r>
          </a:p>
          <a:p>
            <a:pPr marL="457200" indent="-457200">
              <a:buFont typeface="Wingdings" panose="05000000000000000000" pitchFamily="2" charset="2"/>
              <a:buChar char="p"/>
            </a:pPr>
            <a:r>
              <a:rPr lang="zh-CN" altLang="en-US" sz="3200" dirty="0">
                <a:latin typeface="华文行楷" panose="02010800040101010101" pitchFamily="2" charset="-122"/>
                <a:ea typeface="华文行楷" panose="02010800040101010101" pitchFamily="2" charset="-122"/>
              </a:rPr>
              <a:t>心态平和</a:t>
            </a:r>
            <a:r>
              <a:rPr lang="en-US" altLang="zh-CN" sz="3200" dirty="0">
                <a:latin typeface="华文行楷" panose="02010800040101010101" pitchFamily="2" charset="-122"/>
                <a:ea typeface="华文行楷" panose="02010800040101010101" pitchFamily="2" charset="-122"/>
              </a:rPr>
              <a:t>~</a:t>
            </a:r>
          </a:p>
          <a:p>
            <a:pPr marL="457200" indent="-457200">
              <a:buFont typeface="Wingdings" panose="05000000000000000000" pitchFamily="2" charset="2"/>
              <a:buChar char="p"/>
            </a:pPr>
            <a:r>
              <a:rPr lang="zh-CN" altLang="en-US" sz="3200" dirty="0">
                <a:latin typeface="华文行楷" panose="02010800040101010101" pitchFamily="2" charset="-122"/>
                <a:ea typeface="华文行楷" panose="02010800040101010101" pitchFamily="2" charset="-122"/>
              </a:rPr>
              <a:t>草稿纸限量使用保证版式工整</a:t>
            </a:r>
            <a:r>
              <a:rPr lang="en-US" altLang="zh-CN" sz="3200" dirty="0">
                <a:latin typeface="华文行楷" panose="02010800040101010101" pitchFamily="2" charset="-122"/>
                <a:ea typeface="华文行楷" panose="02010800040101010101" pitchFamily="2" charset="-122"/>
              </a:rPr>
              <a:t>~</a:t>
            </a:r>
          </a:p>
          <a:p>
            <a:pPr marL="457200" indent="-457200">
              <a:buFont typeface="Wingdings" panose="05000000000000000000" pitchFamily="2" charset="2"/>
              <a:buChar char="p"/>
            </a:pPr>
            <a:r>
              <a:rPr lang="zh-CN" altLang="en-US" sz="3200" dirty="0">
                <a:latin typeface="华文行楷" panose="02010800040101010101" pitchFamily="2" charset="-122"/>
                <a:ea typeface="华文行楷" panose="02010800040101010101" pitchFamily="2" charset="-122"/>
              </a:rPr>
              <a:t>教辅买了一定要认真做完</a:t>
            </a:r>
            <a:r>
              <a:rPr lang="en-US" altLang="zh-CN" sz="3200" dirty="0">
                <a:latin typeface="华文行楷" panose="02010800040101010101" pitchFamily="2" charset="-122"/>
                <a:ea typeface="华文行楷" panose="02010800040101010101" pitchFamily="2" charset="-122"/>
              </a:rPr>
              <a:t>~</a:t>
            </a:r>
          </a:p>
          <a:p>
            <a:pPr marL="457200" indent="-457200">
              <a:buFont typeface="Wingdings" panose="05000000000000000000" pitchFamily="2" charset="2"/>
              <a:buChar char="p"/>
            </a:pPr>
            <a:r>
              <a:rPr lang="en-US" altLang="zh-CN" sz="3200" dirty="0">
                <a:latin typeface="华文行楷" panose="02010800040101010101" pitchFamily="2" charset="-122"/>
                <a:ea typeface="华文行楷" panose="02010800040101010101" pitchFamily="2" charset="-122"/>
              </a:rPr>
              <a:t>……</a:t>
            </a:r>
          </a:p>
          <a:p>
            <a:endParaRPr lang="en-US" altLang="zh-CN" sz="3200" dirty="0">
              <a:latin typeface="华文行楷" panose="02010800040101010101" pitchFamily="2" charset="-122"/>
              <a:ea typeface="华文行楷" panose="02010800040101010101" pitchFamily="2" charset="-122"/>
            </a:endParaRPr>
          </a:p>
          <a:p>
            <a:pPr marL="457200" indent="-457200">
              <a:buFont typeface="Wingdings" panose="05000000000000000000" pitchFamily="2" charset="2"/>
              <a:buChar char="p"/>
            </a:pPr>
            <a:endParaRPr lang="en-US" altLang="zh-CN" sz="3200" dirty="0">
              <a:latin typeface="华文行楷" panose="02010800040101010101" pitchFamily="2" charset="-122"/>
              <a:ea typeface="华文行楷" panose="02010800040101010101" pitchFamily="2" charset="-122"/>
            </a:endParaRPr>
          </a:p>
          <a:p>
            <a:endParaRPr lang="en-US" altLang="zh-CN" sz="3200" dirty="0">
              <a:latin typeface="华文行楷" panose="02010800040101010101" pitchFamily="2" charset="-122"/>
              <a:ea typeface="华文行楷" panose="02010800040101010101" pitchFamily="2" charset="-122"/>
            </a:endParaRPr>
          </a:p>
          <a:p>
            <a:endParaRPr lang="en-US" altLang="zh-CN" dirty="0"/>
          </a:p>
        </p:txBody>
      </p:sp>
      <p:pic>
        <p:nvPicPr>
          <p:cNvPr id="8" name="图片 7">
            <a:extLst>
              <a:ext uri="{FF2B5EF4-FFF2-40B4-BE49-F238E27FC236}">
                <a16:creationId xmlns:a16="http://schemas.microsoft.com/office/drawing/2014/main" id="{542823AA-7138-4C7F-883C-118A133C20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37873" y="1674796"/>
            <a:ext cx="2555092" cy="2916455"/>
          </a:xfrm>
          <a:prstGeom prst="rect">
            <a:avLst/>
          </a:prstGeom>
        </p:spPr>
      </p:pic>
      <p:sp>
        <p:nvSpPr>
          <p:cNvPr id="3" name="文本框 2">
            <a:extLst>
              <a:ext uri="{FF2B5EF4-FFF2-40B4-BE49-F238E27FC236}">
                <a16:creationId xmlns:a16="http://schemas.microsoft.com/office/drawing/2014/main" id="{BBCEF552-0C85-4795-9011-163846B2261C}"/>
              </a:ext>
            </a:extLst>
          </p:cNvPr>
          <p:cNvSpPr txBox="1"/>
          <p:nvPr/>
        </p:nvSpPr>
        <p:spPr>
          <a:xfrm>
            <a:off x="1943100" y="295275"/>
            <a:ext cx="5857875" cy="584775"/>
          </a:xfrm>
          <a:prstGeom prst="rect">
            <a:avLst/>
          </a:prstGeom>
          <a:noFill/>
        </p:spPr>
        <p:txBody>
          <a:bodyPr wrap="square" rtlCol="0">
            <a:spAutoFit/>
          </a:bodyPr>
          <a:lstStyle/>
          <a:p>
            <a:pPr algn="ctr"/>
            <a:r>
              <a:rPr lang="zh-CN" altLang="en-US" sz="3200" dirty="0">
                <a:latin typeface="华文行楷" panose="02010800040101010101" pitchFamily="2" charset="-122"/>
                <a:ea typeface="华文行楷" panose="02010800040101010101" pitchFamily="2" charset="-122"/>
              </a:rPr>
              <a:t>刷</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题</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与</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进</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阶</a:t>
            </a:r>
          </a:p>
        </p:txBody>
      </p:sp>
      <p:pic>
        <p:nvPicPr>
          <p:cNvPr id="6" name="图片 5">
            <a:extLst>
              <a:ext uri="{FF2B5EF4-FFF2-40B4-BE49-F238E27FC236}">
                <a16:creationId xmlns:a16="http://schemas.microsoft.com/office/drawing/2014/main" id="{A1B6689B-3E24-4026-9C11-CD959AB6BB8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121186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barn(inVertical)">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arn(inVertical)">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1000"/>
                                        <p:tgtEl>
                                          <p:spTgt spid="4">
                                            <p:txEl>
                                              <p:pRg st="3" end="3"/>
                                            </p:txEl>
                                          </p:spTgt>
                                        </p:tgtEl>
                                      </p:cBhvr>
                                    </p:animEffect>
                                    <p:anim calcmode="lin" valueType="num">
                                      <p:cBhvr>
                                        <p:cTn id="2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 calcmode="lin" valueType="num">
                                      <p:cBhvr additive="base">
                                        <p:cTn id="3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circle(in)">
                                      <p:cBhvr>
                                        <p:cTn id="36" dur="2000"/>
                                        <p:tgtEl>
                                          <p:spTgt spid="4">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Effect transition="in" filter="circle(in)">
                                      <p:cBhvr>
                                        <p:cTn id="41" dur="2000"/>
                                        <p:tgtEl>
                                          <p:spTgt spid="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1000"/>
                                        <p:tgtEl>
                                          <p:spTgt spid="4">
                                            <p:txEl>
                                              <p:pRg st="7" end="7"/>
                                            </p:txEl>
                                          </p:spTgt>
                                        </p:tgtEl>
                                      </p:cBhvr>
                                    </p:animEffect>
                                    <p:anim calcmode="lin" valueType="num">
                                      <p:cBhvr>
                                        <p:cTn id="4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barn(inVertical)">
                                      <p:cBhvr>
                                        <p:cTn id="53" dur="500"/>
                                        <p:tgtEl>
                                          <p:spTgt spid="4">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down)">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0743" y="1070879"/>
            <a:ext cx="3570514" cy="4508927"/>
          </a:xfrm>
          <a:prstGeom prst="rect">
            <a:avLst/>
          </a:prstGeom>
          <a:noFill/>
        </p:spPr>
        <p:txBody>
          <a:bodyPr wrap="square" rtlCol="0">
            <a:spAutoFit/>
          </a:bodyPr>
          <a:lstStyle/>
          <a:p>
            <a:pPr algn="ctr"/>
            <a:r>
              <a:rPr lang="en-US" altLang="zh-CN"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rPr>
              <a:t>V</a:t>
            </a:r>
            <a:endParaRPr lang="zh-CN" altLang="en-US"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3" name="文本框 2"/>
          <p:cNvSpPr txBox="1"/>
          <p:nvPr/>
        </p:nvSpPr>
        <p:spPr>
          <a:xfrm>
            <a:off x="4497923" y="3002178"/>
            <a:ext cx="3196155" cy="646331"/>
          </a:xfrm>
          <a:prstGeom prst="rect">
            <a:avLst/>
          </a:prstGeom>
          <a:solidFill>
            <a:srgbClr val="EFEFEF"/>
          </a:solidFill>
        </p:spPr>
        <p:txBody>
          <a:bodyPr vert="horz" wrap="square" rtlCol="0">
            <a:spAutoFit/>
          </a:bodyPr>
          <a:lstStyle/>
          <a:p>
            <a:pPr algn="ct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rPr>
              <a:t>后续预告</a:t>
            </a:r>
          </a:p>
        </p:txBody>
      </p:sp>
      <p:pic>
        <p:nvPicPr>
          <p:cNvPr id="4" name="图片 3">
            <a:extLst>
              <a:ext uri="{FF2B5EF4-FFF2-40B4-BE49-F238E27FC236}">
                <a16:creationId xmlns:a16="http://schemas.microsoft.com/office/drawing/2014/main" id="{20C35F2E-3546-4A4B-9035-9F09B41FEB4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22701178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1000" fill="hold"/>
                                            <p:tgtEl>
                                              <p:spTgt spid="3"/>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accel="6000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95133A-EF3A-4660-87C0-17AAA85FD67E}"/>
              </a:ext>
            </a:extLst>
          </p:cNvPr>
          <p:cNvSpPr txBox="1"/>
          <p:nvPr/>
        </p:nvSpPr>
        <p:spPr>
          <a:xfrm>
            <a:off x="863912" y="570994"/>
            <a:ext cx="10478795" cy="602521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华文行楷" panose="02010800040101010101" pitchFamily="2" charset="-122"/>
                <a:ea typeface="华文行楷" panose="02010800040101010101" pitchFamily="2" charset="-122"/>
              </a:rPr>
              <a:t>欢迎关注微信公众号</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清系罗川</a:t>
            </a:r>
            <a:r>
              <a:rPr lang="en-US" altLang="zh-CN" sz="2800" dirty="0">
                <a:latin typeface="华文行楷" panose="02010800040101010101" pitchFamily="2" charset="-122"/>
                <a:ea typeface="华文行楷" panose="02010800040101010101" pitchFamily="2" charset="-122"/>
              </a:rPr>
              <a:t>”  </a:t>
            </a:r>
            <a:r>
              <a:rPr lang="zh-CN" altLang="en-US" sz="2800" dirty="0">
                <a:latin typeface="华文行楷" panose="02010800040101010101" pitchFamily="2" charset="-122"/>
                <a:ea typeface="华文行楷" panose="02010800040101010101" pitchFamily="2" charset="-122"/>
              </a:rPr>
              <a:t>二维码在此：</a:t>
            </a:r>
            <a:endParaRPr lang="en-US" altLang="zh-CN" sz="2800" dirty="0">
              <a:latin typeface="华文行楷" panose="02010800040101010101" pitchFamily="2" charset="-122"/>
              <a:ea typeface="华文行楷" panose="02010800040101010101" pitchFamily="2" charset="-122"/>
            </a:endParaRPr>
          </a:p>
          <a:p>
            <a:pPr marL="457200" indent="-457200">
              <a:buFont typeface="Arial" panose="020B0604020202020204" pitchFamily="34" charset="0"/>
              <a:buChar char="•"/>
            </a:pPr>
            <a:endParaRPr lang="en-US" altLang="zh-CN" sz="2800" dirty="0">
              <a:latin typeface="华文行楷" panose="02010800040101010101" pitchFamily="2" charset="-122"/>
              <a:ea typeface="华文行楷" panose="02010800040101010101" pitchFamily="2" charset="-122"/>
            </a:endParaRPr>
          </a:p>
          <a:p>
            <a:r>
              <a:rPr lang="zh-CN" altLang="en-US" sz="2800" dirty="0">
                <a:latin typeface="华文行楷" panose="02010800040101010101" pitchFamily="2" charset="-122"/>
                <a:ea typeface="华文行楷" panose="02010800040101010101" pitchFamily="2" charset="-122"/>
              </a:rPr>
              <a:t>在寒假乃至到高考这一段时间，我会尽可能发送一些推文，内容设计相关学科学习的资料以及本人高中学习的其他心得体会，希望对大家的学习生活有所帮助。</a:t>
            </a:r>
            <a:endParaRPr lang="en-US" altLang="zh-CN" sz="2800" dirty="0">
              <a:latin typeface="华文行楷" panose="02010800040101010101" pitchFamily="2" charset="-122"/>
              <a:ea typeface="华文行楷" panose="02010800040101010101" pitchFamily="2" charset="-122"/>
            </a:endParaRPr>
          </a:p>
          <a:p>
            <a:endParaRPr lang="en-US" altLang="zh-CN" sz="2800" dirty="0">
              <a:latin typeface="华文行楷" panose="02010800040101010101" pitchFamily="2" charset="-122"/>
              <a:ea typeface="华文行楷" panose="02010800040101010101" pitchFamily="2" charset="-122"/>
            </a:endParaRPr>
          </a:p>
          <a:p>
            <a:pPr marL="457200" indent="-457200">
              <a:buFont typeface="Arial" panose="020B0604020202020204" pitchFamily="34" charset="0"/>
              <a:buChar char="•"/>
            </a:pPr>
            <a:r>
              <a:rPr lang="zh-CN" altLang="en-US" sz="2800" dirty="0">
                <a:latin typeface="华文行楷" panose="02010800040101010101" pitchFamily="2" charset="-122"/>
                <a:ea typeface="华文行楷" panose="02010800040101010101" pitchFamily="2" charset="-122"/>
              </a:rPr>
              <a:t>如果在学习</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备考中遇到一些困惑，也欢迎发送邮件到</a:t>
            </a:r>
            <a:endParaRPr lang="en-US" altLang="zh-CN" sz="2800" dirty="0">
              <a:latin typeface="华文行楷" panose="02010800040101010101" pitchFamily="2" charset="-122"/>
              <a:ea typeface="华文行楷" panose="02010800040101010101" pitchFamily="2" charset="-122"/>
            </a:endParaRPr>
          </a:p>
          <a:p>
            <a:r>
              <a:rPr lang="en-US" altLang="zh-CN" sz="2400" dirty="0">
                <a:latin typeface="+mj-lt"/>
                <a:ea typeface="华文行楷" panose="02010800040101010101" pitchFamily="2" charset="-122"/>
                <a:hlinkClick r:id="rId2"/>
              </a:rPr>
              <a:t>869898584@qq.com</a:t>
            </a:r>
            <a:r>
              <a:rPr lang="zh-CN" altLang="en-US" sz="2800" dirty="0">
                <a:latin typeface="华文行楷" panose="02010800040101010101" pitchFamily="2" charset="-122"/>
                <a:ea typeface="华文行楷" panose="02010800040101010101" pitchFamily="2" charset="-122"/>
              </a:rPr>
              <a:t>或</a:t>
            </a:r>
            <a:r>
              <a:rPr lang="en-US" altLang="zh-CN" sz="2400" dirty="0">
                <a:latin typeface="+mj-ea"/>
                <a:ea typeface="+mj-ea"/>
              </a:rPr>
              <a:t>chenzh19@mails.tsinghua.edu.cn</a:t>
            </a:r>
          </a:p>
          <a:p>
            <a:r>
              <a:rPr lang="zh-CN" altLang="en-US" sz="2400" dirty="0">
                <a:latin typeface="华文行楷" panose="02010800040101010101" pitchFamily="2" charset="-122"/>
                <a:ea typeface="华文行楷" panose="02010800040101010101" pitchFamily="2" charset="-122"/>
              </a:rPr>
              <a:t>我很乐意为大家答疑解惑！</a:t>
            </a:r>
            <a:endParaRPr lang="en-US" altLang="zh-CN" sz="2400" dirty="0">
              <a:latin typeface="华文行楷" panose="02010800040101010101" pitchFamily="2" charset="-122"/>
              <a:ea typeface="华文行楷" panose="02010800040101010101" pitchFamily="2" charset="-122"/>
            </a:endParaRPr>
          </a:p>
          <a:p>
            <a:endParaRPr lang="en-US" altLang="zh-CN" sz="2400" dirty="0">
              <a:latin typeface="华文行楷" panose="02010800040101010101" pitchFamily="2" charset="-122"/>
              <a:ea typeface="华文行楷" panose="02010800040101010101" pitchFamily="2" charset="-122"/>
            </a:endParaRPr>
          </a:p>
          <a:p>
            <a:pPr marL="342900" indent="-342900">
              <a:buFont typeface="Arial" panose="020B0604020202020204" pitchFamily="34" charset="0"/>
              <a:buChar char="•"/>
            </a:pPr>
            <a:r>
              <a:rPr lang="zh-CN" altLang="en-US" sz="2800" dirty="0">
                <a:latin typeface="华文行楷" panose="02010800040101010101" pitchFamily="2" charset="-122"/>
                <a:ea typeface="华文行楷" panose="02010800040101010101" pitchFamily="2" charset="-122"/>
              </a:rPr>
              <a:t>你对本次情系母校活动的评价</a:t>
            </a:r>
            <a:endParaRPr lang="en-US" altLang="zh-CN" sz="2800" dirty="0">
              <a:latin typeface="华文行楷" panose="02010800040101010101" pitchFamily="2" charset="-122"/>
              <a:ea typeface="华文行楷" panose="02010800040101010101" pitchFamily="2" charset="-122"/>
            </a:endParaRPr>
          </a:p>
          <a:p>
            <a:r>
              <a:rPr lang="zh-CN" altLang="en-US" sz="2400" dirty="0">
                <a:latin typeface="华文行楷" panose="02010800040101010101" pitchFamily="2" charset="-122"/>
                <a:ea typeface="华文行楷" panose="02010800040101010101" pitchFamily="2" charset="-122"/>
              </a:rPr>
              <a:t>反馈问卷调研链接：</a:t>
            </a:r>
            <a:r>
              <a:rPr lang="zh-CN" altLang="en-US" sz="1600" dirty="0">
                <a:latin typeface="+mj-ea"/>
                <a:ea typeface="+mj-ea"/>
              </a:rPr>
              <a:t>https://www.wjx.cn/jq/54044132.aspx</a:t>
            </a:r>
            <a:r>
              <a:rPr lang="zh-CN" altLang="en-US" sz="2400" dirty="0">
                <a:latin typeface="华文行楷" panose="02010800040101010101" pitchFamily="2" charset="-122"/>
                <a:ea typeface="华文行楷" panose="02010800040101010101" pitchFamily="2" charset="-122"/>
              </a:rPr>
              <a:t>，二维码在此：</a:t>
            </a:r>
            <a:endParaRPr lang="en-US" altLang="zh-CN" sz="2400" dirty="0">
              <a:latin typeface="+mj-ea"/>
              <a:ea typeface="+mj-ea"/>
            </a:endParaRPr>
          </a:p>
          <a:p>
            <a:endParaRPr lang="en-US" altLang="zh-CN" sz="2400" dirty="0">
              <a:latin typeface="+mj-ea"/>
              <a:ea typeface="+mj-ea"/>
            </a:endParaRPr>
          </a:p>
          <a:p>
            <a:endParaRPr lang="zh-CN" altLang="en-US" sz="2800" dirty="0">
              <a:latin typeface="华文行楷" panose="02010800040101010101" pitchFamily="2" charset="-122"/>
              <a:ea typeface="华文行楷" panose="02010800040101010101" pitchFamily="2" charset="-122"/>
            </a:endParaRPr>
          </a:p>
        </p:txBody>
      </p:sp>
      <p:pic>
        <p:nvPicPr>
          <p:cNvPr id="4" name="图片 3">
            <a:extLst>
              <a:ext uri="{FF2B5EF4-FFF2-40B4-BE49-F238E27FC236}">
                <a16:creationId xmlns:a16="http://schemas.microsoft.com/office/drawing/2014/main" id="{B263F401-DBBA-4F22-A446-2B44E35DD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7309" y="4706903"/>
            <a:ext cx="1780426" cy="1780426"/>
          </a:xfrm>
          <a:prstGeom prst="rect">
            <a:avLst/>
          </a:prstGeom>
        </p:spPr>
      </p:pic>
      <p:pic>
        <p:nvPicPr>
          <p:cNvPr id="5" name="图片 4">
            <a:extLst>
              <a:ext uri="{FF2B5EF4-FFF2-40B4-BE49-F238E27FC236}">
                <a16:creationId xmlns:a16="http://schemas.microsoft.com/office/drawing/2014/main" id="{76D8264D-2C28-4CF8-91C5-476660C88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9717" y="0"/>
            <a:ext cx="1397106" cy="1397106"/>
          </a:xfrm>
          <a:prstGeom prst="rect">
            <a:avLst/>
          </a:prstGeom>
        </p:spPr>
      </p:pic>
      <p:pic>
        <p:nvPicPr>
          <p:cNvPr id="1028" name="Picture 4">
            <a:hlinkClick r:id="rId5"/>
            <a:extLst>
              <a:ext uri="{FF2B5EF4-FFF2-40B4-BE49-F238E27FC236}">
                <a16:creationId xmlns:a16="http://schemas.microsoft.com/office/drawing/2014/main" id="{F2149576-66D9-4822-9F50-21B537B785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7626" y="2999627"/>
            <a:ext cx="1598395" cy="159839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861C9F81-6193-48E2-B612-5C379EEFEB32}"/>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356315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barn(inVertical)">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wipe(down)">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wipe(down)">
                                      <p:cBhvr>
                                        <p:cTn id="40" dur="500"/>
                                        <p:tgtEl>
                                          <p:spTgt spid="2">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wipe(down)">
                                      <p:cBhvr>
                                        <p:cTn id="45" dur="500"/>
                                        <p:tgtEl>
                                          <p:spTgt spid="2">
                                            <p:txEl>
                                              <p:pRg st="8" end="8"/>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2">
                                            <p:txEl>
                                              <p:pRg st="9" end="9"/>
                                            </p:txEl>
                                          </p:spTgt>
                                        </p:tgtEl>
                                        <p:attrNameLst>
                                          <p:attrName>style.visibility</p:attrName>
                                        </p:attrNameLst>
                                      </p:cBhvr>
                                      <p:to>
                                        <p:strVal val="visible"/>
                                      </p:to>
                                    </p:set>
                                    <p:animEffect transition="in" filter="wipe(down)">
                                      <p:cBhvr>
                                        <p:cTn id="48" dur="500"/>
                                        <p:tgtEl>
                                          <p:spTgt spid="2">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circle(in)">
                                      <p:cBhvr>
                                        <p:cTn id="53" dur="20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1028"/>
                                        </p:tgtEl>
                                        <p:attrNameLst>
                                          <p:attrName>style.visibility</p:attrName>
                                        </p:attrNameLst>
                                      </p:cBhvr>
                                      <p:to>
                                        <p:strVal val="visible"/>
                                      </p:to>
                                    </p:set>
                                    <p:animEffect transition="in" filter="circle(in)">
                                      <p:cBhvr>
                                        <p:cTn id="58"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14841" y="1174536"/>
            <a:ext cx="4504485" cy="4508927"/>
          </a:xfrm>
          <a:prstGeom prst="rect">
            <a:avLst/>
          </a:prstGeom>
          <a:noFill/>
        </p:spPr>
        <p:txBody>
          <a:bodyPr wrap="square" rtlCol="0">
            <a:spAutoFit/>
          </a:bodyPr>
          <a:lstStyle/>
          <a:p>
            <a:pPr algn="ctr"/>
            <a:r>
              <a:rPr lang="en-US" altLang="zh-CN"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rPr>
              <a:t>VI</a:t>
            </a:r>
            <a:endParaRPr lang="zh-CN" altLang="en-US"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3" name="文本框 2"/>
          <p:cNvSpPr txBox="1"/>
          <p:nvPr/>
        </p:nvSpPr>
        <p:spPr>
          <a:xfrm>
            <a:off x="4497923" y="3002178"/>
            <a:ext cx="3196155" cy="646331"/>
          </a:xfrm>
          <a:prstGeom prst="rect">
            <a:avLst/>
          </a:prstGeom>
          <a:solidFill>
            <a:srgbClr val="EFEFEF"/>
          </a:solidFill>
        </p:spPr>
        <p:txBody>
          <a:bodyPr vert="horz" wrap="square" rtlCol="0">
            <a:spAutoFit/>
          </a:bodyPr>
          <a:lstStyle/>
          <a:p>
            <a:pPr algn="ct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rPr>
              <a:t>互动环节</a:t>
            </a:r>
          </a:p>
        </p:txBody>
      </p:sp>
      <p:pic>
        <p:nvPicPr>
          <p:cNvPr id="4" name="图片 3">
            <a:extLst>
              <a:ext uri="{FF2B5EF4-FFF2-40B4-BE49-F238E27FC236}">
                <a16:creationId xmlns:a16="http://schemas.microsoft.com/office/drawing/2014/main" id="{16E5F3A2-B142-45C6-A4AD-8724645A0CE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29277418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5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1000" fill="hold"/>
                                            <p:tgtEl>
                                              <p:spTgt spid="3"/>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50"/>
                                </p:stCondLst>
                                <p:childTnLst>
                                  <p:par>
                                    <p:cTn id="11" presetID="2" presetClass="entr" presetSubtype="2" accel="6000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93F715-BE44-4D37-928D-75EF57AE96F1}"/>
              </a:ext>
            </a:extLst>
          </p:cNvPr>
          <p:cNvSpPr/>
          <p:nvPr/>
        </p:nvSpPr>
        <p:spPr>
          <a:xfrm>
            <a:off x="2550577" y="2322442"/>
            <a:ext cx="5428765" cy="120032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7200" b="1" cap="none" spc="0" dirty="0">
                <a:ln/>
                <a:solidFill>
                  <a:schemeClr val="accent3"/>
                </a:solidFill>
                <a:effectLst/>
              </a:rPr>
              <a:t>   THANK YOU!</a:t>
            </a:r>
            <a:endParaRPr lang="zh-CN" altLang="en-US" sz="7200" b="1" cap="none" spc="0" dirty="0">
              <a:ln/>
              <a:solidFill>
                <a:schemeClr val="accent3"/>
              </a:solidFill>
              <a:effectLst/>
            </a:endParaRPr>
          </a:p>
        </p:txBody>
      </p:sp>
      <p:pic>
        <p:nvPicPr>
          <p:cNvPr id="3" name="图片 2">
            <a:extLst>
              <a:ext uri="{FF2B5EF4-FFF2-40B4-BE49-F238E27FC236}">
                <a16:creationId xmlns:a16="http://schemas.microsoft.com/office/drawing/2014/main" id="{553658D3-09EC-4FE5-BCAB-3D5ABD91350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377090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CB9A51-6FEE-4C38-847E-B4ABDC4183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0862" y="654518"/>
            <a:ext cx="1953928" cy="1953928"/>
          </a:xfrm>
          <a:prstGeom prst="rect">
            <a:avLst/>
          </a:prstGeom>
        </p:spPr>
      </p:pic>
      <p:sp>
        <p:nvSpPr>
          <p:cNvPr id="2" name="文本框 1">
            <a:extLst>
              <a:ext uri="{FF2B5EF4-FFF2-40B4-BE49-F238E27FC236}">
                <a16:creationId xmlns:a16="http://schemas.microsoft.com/office/drawing/2014/main" id="{B2D58AAD-C7CC-4D99-A967-65D6A43DC991}"/>
              </a:ext>
            </a:extLst>
          </p:cNvPr>
          <p:cNvSpPr txBox="1"/>
          <p:nvPr/>
        </p:nvSpPr>
        <p:spPr>
          <a:xfrm>
            <a:off x="2029326" y="792298"/>
            <a:ext cx="8133347" cy="461665"/>
          </a:xfrm>
          <a:prstGeom prst="rect">
            <a:avLst/>
          </a:prstGeom>
          <a:noFill/>
        </p:spPr>
        <p:txBody>
          <a:bodyPr wrap="square" rtlCol="0">
            <a:spAutoFit/>
          </a:bodyPr>
          <a:lstStyle/>
          <a:p>
            <a:r>
              <a:rPr lang="en-US" altLang="zh-CN" sz="2400" dirty="0">
                <a:latin typeface="华文行楷" panose="02010800040101010101" pitchFamily="2" charset="-122"/>
                <a:ea typeface="华文行楷" panose="02010800040101010101" pitchFamily="2" charset="-122"/>
              </a:rPr>
              <a:t>Question</a:t>
            </a:r>
            <a:r>
              <a:rPr lang="zh-CN" altLang="en-US" sz="2400" dirty="0">
                <a:latin typeface="华文行楷" panose="02010800040101010101" pitchFamily="2" charset="-122"/>
                <a:ea typeface="华文行楷" panose="02010800040101010101" pitchFamily="2" charset="-122"/>
              </a:rPr>
              <a:t>：啥是情系母校活动？？？</a:t>
            </a:r>
          </a:p>
        </p:txBody>
      </p:sp>
      <p:sp>
        <p:nvSpPr>
          <p:cNvPr id="5" name="文本框 4">
            <a:extLst>
              <a:ext uri="{FF2B5EF4-FFF2-40B4-BE49-F238E27FC236}">
                <a16:creationId xmlns:a16="http://schemas.microsoft.com/office/drawing/2014/main" id="{B89D4FA4-2048-4AC2-9A0A-D42C7C65C042}"/>
              </a:ext>
            </a:extLst>
          </p:cNvPr>
          <p:cNvSpPr txBox="1"/>
          <p:nvPr/>
        </p:nvSpPr>
        <p:spPr>
          <a:xfrm>
            <a:off x="943275" y="2986858"/>
            <a:ext cx="10741793" cy="2954655"/>
          </a:xfrm>
          <a:prstGeom prst="rect">
            <a:avLst/>
          </a:prstGeom>
          <a:noFill/>
        </p:spPr>
        <p:txBody>
          <a:bodyPr wrap="square" rtlCol="0">
            <a:spAutoFit/>
          </a:bodyPr>
          <a:lstStyle/>
          <a:p>
            <a:r>
              <a:rPr lang="en-US" altLang="zh-CN" sz="2800" dirty="0">
                <a:latin typeface="华文行楷" panose="02010800040101010101" pitchFamily="2" charset="-122"/>
                <a:ea typeface="华文行楷" panose="02010800040101010101" pitchFamily="2" charset="-122"/>
              </a:rPr>
              <a:t>Answer</a:t>
            </a:r>
            <a:r>
              <a:rPr lang="zh-CN" altLang="en-US" sz="2800" dirty="0">
                <a:latin typeface="华文行楷" panose="02010800040101010101" pitchFamily="2" charset="-122"/>
                <a:ea typeface="华文行楷" panose="02010800040101010101" pitchFamily="2" charset="-122"/>
              </a:rPr>
              <a:t>：情系母校活动，是由清华大学团</a:t>
            </a:r>
            <a:r>
              <a:rPr lang="zh-CN" altLang="en-US" sz="2800" dirty="0">
                <a:solidFill>
                  <a:srgbClr val="333333"/>
                </a:solidFill>
                <a:latin typeface="华文行楷" panose="02010800040101010101" pitchFamily="2" charset="-122"/>
                <a:ea typeface="华文行楷" panose="02010800040101010101" pitchFamily="2" charset="-122"/>
              </a:rPr>
              <a:t>清华大学情系母校活动是由共青团清华大学委员会与清华大学招生办公室共同主办，清华大学紫荆志愿者服务总队承办，领航志愿服务团具体负责的大型志愿活动。该活动以“服务同学、回报母校、锻炼自我、展示清华”为主旨，鼓励清华同学返回高中母校，通过各种形式分享学习心得、交流经验感悟，帮助学弟学妹们成长，用实际行动感恩高中母校。</a:t>
            </a:r>
            <a:endParaRPr lang="zh-CN" altLang="en-US" sz="2800" dirty="0">
              <a:latin typeface="华文行楷" panose="02010800040101010101" pitchFamily="2" charset="-122"/>
              <a:ea typeface="华文行楷" panose="02010800040101010101" pitchFamily="2" charset="-122"/>
            </a:endParaRPr>
          </a:p>
          <a:p>
            <a:endParaRPr lang="zh-CN" altLang="en-US" dirty="0"/>
          </a:p>
        </p:txBody>
      </p:sp>
      <p:pic>
        <p:nvPicPr>
          <p:cNvPr id="7" name="图片 6">
            <a:extLst>
              <a:ext uri="{FF2B5EF4-FFF2-40B4-BE49-F238E27FC236}">
                <a16:creationId xmlns:a16="http://schemas.microsoft.com/office/drawing/2014/main" id="{89B3A487-E408-4986-982A-BC51B750EB0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188968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4078" y="1070879"/>
            <a:ext cx="3570514" cy="4508927"/>
          </a:xfrm>
          <a:prstGeom prst="rect">
            <a:avLst/>
          </a:prstGeom>
          <a:noFill/>
        </p:spPr>
        <p:txBody>
          <a:bodyPr wrap="square" rtlCol="0">
            <a:spAutoFit/>
          </a:bodyPr>
          <a:lstStyle/>
          <a:p>
            <a:pPr algn="ctr"/>
            <a:r>
              <a:rPr lang="en-US" altLang="zh-CN"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rPr>
              <a:t>II</a:t>
            </a:r>
            <a:endParaRPr lang="zh-CN" altLang="en-US" sz="28700" dirty="0">
              <a:solidFill>
                <a:schemeClr val="tx1">
                  <a:lumMod val="85000"/>
                  <a:lumOff val="15000"/>
                </a:schemeClr>
              </a:solidFill>
              <a:latin typeface="思源黑体 CN Heavy" panose="020B0A00000000000000" pitchFamily="34" charset="-122"/>
              <a:ea typeface="思源黑体 CN Heavy" panose="020B0A00000000000000" pitchFamily="34" charset="-122"/>
              <a:cs typeface="+mn-ea"/>
              <a:sym typeface="+mn-lt"/>
            </a:endParaRPr>
          </a:p>
        </p:txBody>
      </p:sp>
      <p:sp>
        <p:nvSpPr>
          <p:cNvPr id="3" name="文本框 2"/>
          <p:cNvSpPr txBox="1"/>
          <p:nvPr/>
        </p:nvSpPr>
        <p:spPr>
          <a:xfrm>
            <a:off x="4497923" y="3002178"/>
            <a:ext cx="3196155" cy="646331"/>
          </a:xfrm>
          <a:prstGeom prst="rect">
            <a:avLst/>
          </a:prstGeom>
          <a:solidFill>
            <a:srgbClr val="EFEFEF"/>
          </a:solidFill>
        </p:spPr>
        <p:txBody>
          <a:bodyPr vert="horz" wrap="square" rtlCol="0">
            <a:spAutoFit/>
          </a:bodyPr>
          <a:lstStyle/>
          <a:p>
            <a:pPr algn="ct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rPr>
              <a:t>清华初印象</a:t>
            </a:r>
          </a:p>
        </p:txBody>
      </p:sp>
      <p:pic>
        <p:nvPicPr>
          <p:cNvPr id="5" name="图片 4">
            <a:extLst>
              <a:ext uri="{FF2B5EF4-FFF2-40B4-BE49-F238E27FC236}">
                <a16:creationId xmlns:a16="http://schemas.microsoft.com/office/drawing/2014/main" id="{9C115B1E-65D1-4DBD-8912-6E5DF50913B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696550" y="0"/>
            <a:ext cx="1495450" cy="1501201"/>
          </a:xfrm>
          <a:prstGeom prst="rect">
            <a:avLst/>
          </a:prstGeom>
        </p:spPr>
      </p:pic>
    </p:spTree>
    <p:extLst>
      <p:ext uri="{BB962C8B-B14F-4D97-AF65-F5344CB8AC3E}">
        <p14:creationId xmlns:p14="http://schemas.microsoft.com/office/powerpoint/2010/main" val="3197788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5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1000" fill="hold"/>
                                            <p:tgtEl>
                                              <p:spTgt spid="3"/>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50"/>
                                </p:stCondLst>
                                <p:childTnLst>
                                  <p:par>
                                    <p:cTn id="11" presetID="2" presetClass="entr" presetSubtype="2" accel="6000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50"/>
                                </p:stCondLst>
                                <p:childTnLst>
                                  <p:par>
                                    <p:cTn id="16" presetID="18" presetClass="entr" presetSubtype="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trips(downRight)">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24FEE0-E721-4459-B113-F52EC9B7E7EB}"/>
              </a:ext>
            </a:extLst>
          </p:cNvPr>
          <p:cNvSpPr txBox="1"/>
          <p:nvPr/>
        </p:nvSpPr>
        <p:spPr>
          <a:xfrm>
            <a:off x="3592494" y="579882"/>
            <a:ext cx="4398745" cy="584775"/>
          </a:xfrm>
          <a:prstGeom prst="rect">
            <a:avLst/>
          </a:prstGeom>
          <a:noFill/>
        </p:spPr>
        <p:txBody>
          <a:bodyPr wrap="square" rtlCol="0">
            <a:spAutoFit/>
          </a:bodyPr>
          <a:lstStyle/>
          <a:p>
            <a:pPr algn="ctr"/>
            <a:r>
              <a:rPr lang="zh-CN" altLang="en-US" sz="3200" dirty="0">
                <a:latin typeface="华文行楷" panose="02010800040101010101" pitchFamily="2" charset="-122"/>
                <a:ea typeface="华文行楷" panose="02010800040101010101" pitchFamily="2" charset="-122"/>
              </a:rPr>
              <a:t>清华简史</a:t>
            </a:r>
          </a:p>
        </p:txBody>
      </p:sp>
      <p:sp>
        <p:nvSpPr>
          <p:cNvPr id="3" name="文本框 2">
            <a:extLst>
              <a:ext uri="{FF2B5EF4-FFF2-40B4-BE49-F238E27FC236}">
                <a16:creationId xmlns:a16="http://schemas.microsoft.com/office/drawing/2014/main" id="{2CCB29A1-657B-4E9F-A0EA-7F9F85DF84B9}"/>
              </a:ext>
            </a:extLst>
          </p:cNvPr>
          <p:cNvSpPr txBox="1"/>
          <p:nvPr/>
        </p:nvSpPr>
        <p:spPr>
          <a:xfrm>
            <a:off x="818147" y="1164657"/>
            <a:ext cx="10972800" cy="4401205"/>
          </a:xfrm>
          <a:prstGeom prst="rect">
            <a:avLst/>
          </a:prstGeom>
          <a:noFill/>
        </p:spPr>
        <p:txBody>
          <a:bodyPr wrap="square" rtlCol="0">
            <a:spAutoFit/>
          </a:bodyPr>
          <a:lstStyle/>
          <a:p>
            <a:r>
              <a:rPr lang="zh-CN" altLang="en-US" dirty="0"/>
              <a:t>    </a:t>
            </a:r>
            <a:r>
              <a:rPr lang="zh-CN" altLang="en-US" sz="2800" dirty="0">
                <a:latin typeface="华文行楷" panose="02010800040101010101" pitchFamily="2" charset="-122"/>
                <a:ea typeface="华文行楷" panose="02010800040101010101" pitchFamily="2" charset="-122"/>
              </a:rPr>
              <a:t>清华大学的前身清华学堂始建于</a:t>
            </a:r>
            <a:r>
              <a:rPr lang="en-US" altLang="zh-CN" sz="2800" dirty="0">
                <a:latin typeface="华文行楷" panose="02010800040101010101" pitchFamily="2" charset="-122"/>
                <a:ea typeface="华文行楷" panose="02010800040101010101" pitchFamily="2" charset="-122"/>
              </a:rPr>
              <a:t>1911</a:t>
            </a:r>
            <a:r>
              <a:rPr lang="zh-CN" altLang="en-US" sz="2800" dirty="0">
                <a:latin typeface="华文行楷" panose="02010800040101010101" pitchFamily="2" charset="-122"/>
                <a:ea typeface="华文行楷" panose="02010800040101010101" pitchFamily="2" charset="-122"/>
              </a:rPr>
              <a:t>年，最初是清政府用美国退还的庚子赔款建立的一所留美预备学校。</a:t>
            </a:r>
            <a:r>
              <a:rPr lang="en-US" altLang="zh-CN" sz="2800" dirty="0">
                <a:latin typeface="华文行楷" panose="02010800040101010101" pitchFamily="2" charset="-122"/>
                <a:ea typeface="华文行楷" panose="02010800040101010101" pitchFamily="2" charset="-122"/>
              </a:rPr>
              <a:t>1912</a:t>
            </a:r>
            <a:r>
              <a:rPr lang="zh-CN" altLang="en-US" sz="2800" dirty="0">
                <a:latin typeface="华文行楷" panose="02010800040101010101" pitchFamily="2" charset="-122"/>
                <a:ea typeface="华文行楷" panose="02010800040101010101" pitchFamily="2" charset="-122"/>
              </a:rPr>
              <a:t>年改名清华学校，</a:t>
            </a:r>
            <a:r>
              <a:rPr lang="en-US" altLang="zh-CN" sz="2800" dirty="0">
                <a:latin typeface="华文行楷" panose="02010800040101010101" pitchFamily="2" charset="-122"/>
                <a:ea typeface="华文行楷" panose="02010800040101010101" pitchFamily="2" charset="-122"/>
              </a:rPr>
              <a:t>1928</a:t>
            </a:r>
            <a:r>
              <a:rPr lang="zh-CN" altLang="en-US" sz="2800" dirty="0">
                <a:latin typeface="华文行楷" panose="02010800040101010101" pitchFamily="2" charset="-122"/>
                <a:ea typeface="华文行楷" panose="02010800040101010101" pitchFamily="2" charset="-122"/>
              </a:rPr>
              <a:t>年改名国立清华大学，抗战爆发后南迁和国立北京大学、私立南开大学联合组建西南联合大学，</a:t>
            </a:r>
            <a:r>
              <a:rPr lang="en-US" altLang="zh-CN" sz="2800" dirty="0">
                <a:latin typeface="华文行楷" panose="02010800040101010101" pitchFamily="2" charset="-122"/>
                <a:ea typeface="华文行楷" panose="02010800040101010101" pitchFamily="2" charset="-122"/>
              </a:rPr>
              <a:t>1946</a:t>
            </a:r>
            <a:r>
              <a:rPr lang="zh-CN" altLang="en-US" sz="2800" dirty="0">
                <a:latin typeface="华文行楷" panose="02010800040101010101" pitchFamily="2" charset="-122"/>
                <a:ea typeface="华文行楷" panose="02010800040101010101" pitchFamily="2" charset="-122"/>
              </a:rPr>
              <a:t>年迁回清华园，</a:t>
            </a:r>
            <a:r>
              <a:rPr lang="en-US" altLang="zh-CN" sz="2800" dirty="0">
                <a:latin typeface="华文行楷" panose="02010800040101010101" pitchFamily="2" charset="-122"/>
                <a:ea typeface="华文行楷" panose="02010800040101010101" pitchFamily="2" charset="-122"/>
              </a:rPr>
              <a:t>1952</a:t>
            </a:r>
            <a:r>
              <a:rPr lang="zh-CN" altLang="en-US" sz="2800" dirty="0">
                <a:latin typeface="华文行楷" panose="02010800040101010101" pitchFamily="2" charset="-122"/>
                <a:ea typeface="华文行楷" panose="02010800040101010101" pitchFamily="2" charset="-122"/>
              </a:rPr>
              <a:t>年经过院系调整成为多科性工业大学，</a:t>
            </a:r>
            <a:r>
              <a:rPr lang="en-US" altLang="zh-CN" sz="2800" dirty="0">
                <a:latin typeface="华文行楷" panose="02010800040101010101" pitchFamily="2" charset="-122"/>
                <a:ea typeface="华文行楷" panose="02010800040101010101" pitchFamily="2" charset="-122"/>
              </a:rPr>
              <a:t>1978</a:t>
            </a:r>
            <a:r>
              <a:rPr lang="zh-CN" altLang="en-US" sz="2800" dirty="0">
                <a:latin typeface="华文行楷" panose="02010800040101010101" pitchFamily="2" charset="-122"/>
                <a:ea typeface="华文行楷" panose="02010800040101010101" pitchFamily="2" charset="-122"/>
              </a:rPr>
              <a:t>年之后逐步发展成综合型研究大学。</a:t>
            </a:r>
            <a:endParaRPr lang="en-US" altLang="zh-CN" sz="2800" dirty="0">
              <a:latin typeface="华文行楷" panose="02010800040101010101" pitchFamily="2" charset="-122"/>
              <a:ea typeface="华文行楷" panose="02010800040101010101" pitchFamily="2" charset="-122"/>
            </a:endParaRPr>
          </a:p>
          <a:p>
            <a:r>
              <a:rPr lang="zh-CN" altLang="en-US" sz="2800" dirty="0">
                <a:latin typeface="华文行楷" panose="02010800040101010101" pitchFamily="2" charset="-122"/>
                <a:ea typeface="华文行楷" panose="02010800040101010101" pitchFamily="2" charset="-122"/>
              </a:rPr>
              <a:t>    水木清华，钟灵毓秀，清华大学秉持“自强不息、厚德载物”的校训和“行胜于言”的校风，坚持“中西融汇、古今贯通、文理渗透”的办学风格和“又红又专、全面发展”的培养特色，弘扬“爱国奉献、追求卓越”传统和“人文日新”精神，逐步从美式教育的附庸成长为中华民族的脊梁。</a:t>
            </a:r>
          </a:p>
        </p:txBody>
      </p:sp>
      <p:pic>
        <p:nvPicPr>
          <p:cNvPr id="5" name="图片 4">
            <a:extLst>
              <a:ext uri="{FF2B5EF4-FFF2-40B4-BE49-F238E27FC236}">
                <a16:creationId xmlns:a16="http://schemas.microsoft.com/office/drawing/2014/main" id="{A332883C-02DF-4202-913D-7B4057AC7E6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103464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BC3626-5BB9-4E14-B762-BF13AACAC30F}"/>
              </a:ext>
            </a:extLst>
          </p:cNvPr>
          <p:cNvSpPr txBox="1"/>
          <p:nvPr/>
        </p:nvSpPr>
        <p:spPr>
          <a:xfrm>
            <a:off x="2779754" y="519767"/>
            <a:ext cx="5986914" cy="523220"/>
          </a:xfrm>
          <a:prstGeom prst="rect">
            <a:avLst/>
          </a:prstGeom>
          <a:noFill/>
        </p:spPr>
        <p:txBody>
          <a:bodyPr wrap="square" rtlCol="0">
            <a:spAutoFit/>
          </a:bodyPr>
          <a:lstStyle/>
          <a:p>
            <a:pPr algn="ctr"/>
            <a:r>
              <a:rPr lang="zh-CN" altLang="en-US" sz="2800" dirty="0">
                <a:latin typeface="华文行楷" panose="02010800040101010101" pitchFamily="2" charset="-122"/>
                <a:ea typeface="华文行楷" panose="02010800040101010101" pitchFamily="2" charset="-122"/>
              </a:rPr>
              <a:t>水木清华，钟灵毓秀</a:t>
            </a:r>
          </a:p>
        </p:txBody>
      </p:sp>
      <p:pic>
        <p:nvPicPr>
          <p:cNvPr id="4" name="图片 3">
            <a:extLst>
              <a:ext uri="{FF2B5EF4-FFF2-40B4-BE49-F238E27FC236}">
                <a16:creationId xmlns:a16="http://schemas.microsoft.com/office/drawing/2014/main" id="{506EDF77-EFBC-4880-A4C1-17C33AC5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48" y="1165634"/>
            <a:ext cx="5356944" cy="3752354"/>
          </a:xfrm>
          <a:prstGeom prst="rect">
            <a:avLst/>
          </a:prstGeom>
        </p:spPr>
      </p:pic>
      <p:pic>
        <p:nvPicPr>
          <p:cNvPr id="6" name="图片 5">
            <a:extLst>
              <a:ext uri="{FF2B5EF4-FFF2-40B4-BE49-F238E27FC236}">
                <a16:creationId xmlns:a16="http://schemas.microsoft.com/office/drawing/2014/main" id="{45B321FD-D0DB-4B6A-B081-683932232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908" y="2404153"/>
            <a:ext cx="5356944" cy="3991551"/>
          </a:xfrm>
          <a:prstGeom prst="rect">
            <a:avLst/>
          </a:prstGeom>
        </p:spPr>
      </p:pic>
      <p:pic>
        <p:nvPicPr>
          <p:cNvPr id="8" name="图片 7">
            <a:extLst>
              <a:ext uri="{FF2B5EF4-FFF2-40B4-BE49-F238E27FC236}">
                <a16:creationId xmlns:a16="http://schemas.microsoft.com/office/drawing/2014/main" id="{3351876D-4EC5-4C8A-A1C0-872807B9FF7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98438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80">
                                          <p:stCondLst>
                                            <p:cond delay="0"/>
                                          </p:stCondLst>
                                        </p:cTn>
                                        <p:tgtEl>
                                          <p:spTgt spid="4"/>
                                        </p:tgtEl>
                                      </p:cBhvr>
                                    </p:animEffect>
                                    <p:anim calcmode="lin" valueType="num">
                                      <p:cBhvr>
                                        <p:cTn id="1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8" dur="26">
                                          <p:stCondLst>
                                            <p:cond delay="650"/>
                                          </p:stCondLst>
                                        </p:cTn>
                                        <p:tgtEl>
                                          <p:spTgt spid="4"/>
                                        </p:tgtEl>
                                      </p:cBhvr>
                                      <p:to x="100000" y="60000"/>
                                    </p:animScale>
                                    <p:animScale>
                                      <p:cBhvr>
                                        <p:cTn id="19" dur="166" decel="50000">
                                          <p:stCondLst>
                                            <p:cond delay="676"/>
                                          </p:stCondLst>
                                        </p:cTn>
                                        <p:tgtEl>
                                          <p:spTgt spid="4"/>
                                        </p:tgtEl>
                                      </p:cBhvr>
                                      <p:to x="100000" y="100000"/>
                                    </p:animScale>
                                    <p:animScale>
                                      <p:cBhvr>
                                        <p:cTn id="20" dur="26">
                                          <p:stCondLst>
                                            <p:cond delay="1312"/>
                                          </p:stCondLst>
                                        </p:cTn>
                                        <p:tgtEl>
                                          <p:spTgt spid="4"/>
                                        </p:tgtEl>
                                      </p:cBhvr>
                                      <p:to x="100000" y="80000"/>
                                    </p:animScale>
                                    <p:animScale>
                                      <p:cBhvr>
                                        <p:cTn id="21" dur="166" decel="50000">
                                          <p:stCondLst>
                                            <p:cond delay="1338"/>
                                          </p:stCondLst>
                                        </p:cTn>
                                        <p:tgtEl>
                                          <p:spTgt spid="4"/>
                                        </p:tgtEl>
                                      </p:cBhvr>
                                      <p:to x="100000" y="100000"/>
                                    </p:animScale>
                                    <p:animScale>
                                      <p:cBhvr>
                                        <p:cTn id="22" dur="26">
                                          <p:stCondLst>
                                            <p:cond delay="1642"/>
                                          </p:stCondLst>
                                        </p:cTn>
                                        <p:tgtEl>
                                          <p:spTgt spid="4"/>
                                        </p:tgtEl>
                                      </p:cBhvr>
                                      <p:to x="100000" y="90000"/>
                                    </p:animScale>
                                    <p:animScale>
                                      <p:cBhvr>
                                        <p:cTn id="23" dur="166" decel="50000">
                                          <p:stCondLst>
                                            <p:cond delay="1668"/>
                                          </p:stCondLst>
                                        </p:cTn>
                                        <p:tgtEl>
                                          <p:spTgt spid="4"/>
                                        </p:tgtEl>
                                      </p:cBhvr>
                                      <p:to x="100000" y="100000"/>
                                    </p:animScale>
                                    <p:animScale>
                                      <p:cBhvr>
                                        <p:cTn id="24" dur="26">
                                          <p:stCondLst>
                                            <p:cond delay="1808"/>
                                          </p:stCondLst>
                                        </p:cTn>
                                        <p:tgtEl>
                                          <p:spTgt spid="4"/>
                                        </p:tgtEl>
                                      </p:cBhvr>
                                      <p:to x="100000" y="95000"/>
                                    </p:animScale>
                                    <p:animScale>
                                      <p:cBhvr>
                                        <p:cTn id="25" dur="166" decel="50000">
                                          <p:stCondLst>
                                            <p:cond delay="1834"/>
                                          </p:stCondLst>
                                        </p:cTn>
                                        <p:tgtEl>
                                          <p:spTgt spid="4"/>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heel(1)">
                                      <p:cBhvr>
                                        <p:cTn id="3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A7BD2AC-C121-4592-A610-7190B71E4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910" y="3108218"/>
            <a:ext cx="5183312" cy="3455541"/>
          </a:xfrm>
          <a:prstGeom prst="rect">
            <a:avLst/>
          </a:prstGeom>
        </p:spPr>
      </p:pic>
      <p:pic>
        <p:nvPicPr>
          <p:cNvPr id="6" name="图片 5">
            <a:extLst>
              <a:ext uri="{FF2B5EF4-FFF2-40B4-BE49-F238E27FC236}">
                <a16:creationId xmlns:a16="http://schemas.microsoft.com/office/drawing/2014/main" id="{76FEBF34-009A-44FC-BB06-EF0D1AD9B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595" y="875725"/>
            <a:ext cx="5486400" cy="3657600"/>
          </a:xfrm>
          <a:prstGeom prst="rect">
            <a:avLst/>
          </a:prstGeom>
        </p:spPr>
      </p:pic>
      <p:pic>
        <p:nvPicPr>
          <p:cNvPr id="8" name="图片 7">
            <a:extLst>
              <a:ext uri="{FF2B5EF4-FFF2-40B4-BE49-F238E27FC236}">
                <a16:creationId xmlns:a16="http://schemas.microsoft.com/office/drawing/2014/main" id="{E8BE3D35-74A7-41E6-A777-10A089139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821" y="2364805"/>
            <a:ext cx="5426204" cy="3617470"/>
          </a:xfrm>
          <a:prstGeom prst="rect">
            <a:avLst/>
          </a:prstGeom>
        </p:spPr>
      </p:pic>
      <p:sp>
        <p:nvSpPr>
          <p:cNvPr id="10" name="文本框 9">
            <a:extLst>
              <a:ext uri="{FF2B5EF4-FFF2-40B4-BE49-F238E27FC236}">
                <a16:creationId xmlns:a16="http://schemas.microsoft.com/office/drawing/2014/main" id="{AD574374-CC0D-436D-9F1D-E4AA5A7F084A}"/>
              </a:ext>
            </a:extLst>
          </p:cNvPr>
          <p:cNvSpPr txBox="1"/>
          <p:nvPr/>
        </p:nvSpPr>
        <p:spPr>
          <a:xfrm>
            <a:off x="2779754" y="519767"/>
            <a:ext cx="5986914" cy="523220"/>
          </a:xfrm>
          <a:prstGeom prst="rect">
            <a:avLst/>
          </a:prstGeom>
          <a:noFill/>
        </p:spPr>
        <p:txBody>
          <a:bodyPr wrap="square" rtlCol="0">
            <a:spAutoFit/>
          </a:bodyPr>
          <a:lstStyle/>
          <a:p>
            <a:pPr algn="ctr"/>
            <a:r>
              <a:rPr lang="zh-CN" altLang="en-US" sz="2800" dirty="0">
                <a:latin typeface="华文行楷" panose="02010800040101010101" pitchFamily="2" charset="-122"/>
                <a:ea typeface="华文行楷" panose="02010800040101010101" pitchFamily="2" charset="-122"/>
              </a:rPr>
              <a:t>水木清华，钟灵毓秀</a:t>
            </a:r>
          </a:p>
        </p:txBody>
      </p:sp>
      <p:pic>
        <p:nvPicPr>
          <p:cNvPr id="7" name="图片 6">
            <a:extLst>
              <a:ext uri="{FF2B5EF4-FFF2-40B4-BE49-F238E27FC236}">
                <a16:creationId xmlns:a16="http://schemas.microsoft.com/office/drawing/2014/main" id="{8D2AC5DF-9084-4469-8C2F-E05F033E1DAC}"/>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301822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C4B4A6-6F5B-4AA6-8D4E-7275DCD51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30" y="1330718"/>
            <a:ext cx="5471952" cy="3268959"/>
          </a:xfrm>
          <a:prstGeom prst="rect">
            <a:avLst/>
          </a:prstGeom>
        </p:spPr>
      </p:pic>
      <p:pic>
        <p:nvPicPr>
          <p:cNvPr id="6" name="图片 5">
            <a:extLst>
              <a:ext uri="{FF2B5EF4-FFF2-40B4-BE49-F238E27FC236}">
                <a16:creationId xmlns:a16="http://schemas.microsoft.com/office/drawing/2014/main" id="{2595066D-E506-433D-B2CB-A555E3934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442" y="3601307"/>
            <a:ext cx="5611616" cy="3352394"/>
          </a:xfrm>
          <a:prstGeom prst="rect">
            <a:avLst/>
          </a:prstGeom>
        </p:spPr>
      </p:pic>
      <p:sp>
        <p:nvSpPr>
          <p:cNvPr id="8" name="文本框 7">
            <a:extLst>
              <a:ext uri="{FF2B5EF4-FFF2-40B4-BE49-F238E27FC236}">
                <a16:creationId xmlns:a16="http://schemas.microsoft.com/office/drawing/2014/main" id="{9441141C-2091-4DFB-966C-F00F816BB3D4}"/>
              </a:ext>
            </a:extLst>
          </p:cNvPr>
          <p:cNvSpPr txBox="1"/>
          <p:nvPr/>
        </p:nvSpPr>
        <p:spPr>
          <a:xfrm>
            <a:off x="2779754" y="519767"/>
            <a:ext cx="5986914" cy="523220"/>
          </a:xfrm>
          <a:prstGeom prst="rect">
            <a:avLst/>
          </a:prstGeom>
          <a:noFill/>
        </p:spPr>
        <p:txBody>
          <a:bodyPr wrap="square" rtlCol="0">
            <a:spAutoFit/>
          </a:bodyPr>
          <a:lstStyle/>
          <a:p>
            <a:pPr algn="ctr"/>
            <a:r>
              <a:rPr lang="zh-CN" altLang="en-US" sz="2800" dirty="0">
                <a:latin typeface="华文行楷" panose="02010800040101010101" pitchFamily="2" charset="-122"/>
                <a:ea typeface="华文行楷" panose="02010800040101010101" pitchFamily="2" charset="-122"/>
              </a:rPr>
              <a:t>水木清华，钟灵毓秀</a:t>
            </a:r>
          </a:p>
        </p:txBody>
      </p:sp>
      <p:pic>
        <p:nvPicPr>
          <p:cNvPr id="9" name="图片 8">
            <a:extLst>
              <a:ext uri="{FF2B5EF4-FFF2-40B4-BE49-F238E27FC236}">
                <a16:creationId xmlns:a16="http://schemas.microsoft.com/office/drawing/2014/main" id="{6416981D-7B0C-43BA-B609-6BA2AFDDAB4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480"/>
                    </a14:imgEffect>
                  </a14:imgLayer>
                </a14:imgProps>
              </a:ext>
              <a:ext uri="{28A0092B-C50C-407E-A947-70E740481C1C}">
                <a14:useLocalDpi xmlns:a14="http://schemas.microsoft.com/office/drawing/2010/main" val="0"/>
              </a:ext>
            </a:extLst>
          </a:blip>
          <a:stretch>
            <a:fillRect/>
          </a:stretch>
        </p:blipFill>
        <p:spPr>
          <a:xfrm>
            <a:off x="10595113" y="0"/>
            <a:ext cx="1495450" cy="1501201"/>
          </a:xfrm>
          <a:prstGeom prst="rect">
            <a:avLst/>
          </a:prstGeom>
        </p:spPr>
      </p:pic>
    </p:spTree>
    <p:extLst>
      <p:ext uri="{BB962C8B-B14F-4D97-AF65-F5344CB8AC3E}">
        <p14:creationId xmlns:p14="http://schemas.microsoft.com/office/powerpoint/2010/main" val="156880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7132</TotalTime>
  <Words>1773</Words>
  <Application>Microsoft Office PowerPoint</Application>
  <PresentationFormat>宽屏</PresentationFormat>
  <Paragraphs>171</Paragraphs>
  <Slides>34</Slides>
  <Notes>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inherit</vt:lpstr>
      <vt:lpstr>华文行楷</vt:lpstr>
      <vt:lpstr>华文细黑</vt:lpstr>
      <vt:lpstr>思源黑体 CN Bold</vt:lpstr>
      <vt:lpstr>思源黑体 CN Heavy</vt:lpstr>
      <vt:lpstr>思源黑体 CN Light</vt:lpstr>
      <vt:lpstr>思源黑体 CN Normal</vt:lpstr>
      <vt:lpstr>宋体</vt:lpstr>
      <vt:lpstr>微软雅黑</vt:lpstr>
      <vt:lpstr>Arial</vt:lpstr>
      <vt:lpstr>Arial Black</vt:lpstr>
      <vt:lpstr>Calibri</vt:lpstr>
      <vt:lpstr>Calibri Light</vt:lpstr>
      <vt:lpstr>Candara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陈 仲豪</cp:lastModifiedBy>
  <cp:revision>122</cp:revision>
  <dcterms:created xsi:type="dcterms:W3CDTF">2018-09-11T09:25:09Z</dcterms:created>
  <dcterms:modified xsi:type="dcterms:W3CDTF">2021-01-10T12:16:52Z</dcterms:modified>
</cp:coreProperties>
</file>